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97" r:id="rId4"/>
    <p:sldMasterId id="2147483798" r:id="rId5"/>
    <p:sldMasterId id="2147483799" r:id="rId6"/>
    <p:sldMasterId id="2147483800" r:id="rId7"/>
    <p:sldMasterId id="2147483801" r:id="rId8"/>
    <p:sldMasterId id="2147483802" r:id="rId9"/>
    <p:sldMasterId id="2147483803" r:id="rId10"/>
    <p:sldMasterId id="2147483804" r:id="rId11"/>
    <p:sldMasterId id="2147483805" r:id="rId12"/>
    <p:sldMasterId id="2147483806" r:id="rId13"/>
    <p:sldMasterId id="2147483807"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Lst>
  <p:sldSz cy="5143500" cx="9144000"/>
  <p:notesSz cx="6858000" cy="9144000"/>
  <p:embeddedFontLst>
    <p:embeddedFont>
      <p:font typeface="Proxima Nova"/>
      <p:regular r:id="rId47"/>
      <p:bold r:id="rId48"/>
      <p:italic r:id="rId49"/>
      <p:boldItalic r:id="rId50"/>
    </p:embeddedFont>
    <p:embeddedFont>
      <p:font typeface="Lato Light"/>
      <p:regular r:id="rId51"/>
      <p:bold r:id="rId52"/>
      <p:italic r:id="rId53"/>
      <p:boldItalic r:id="rId54"/>
    </p:embeddedFont>
    <p:embeddedFont>
      <p:font typeface="Source Code Pro"/>
      <p:regular r:id="rId55"/>
      <p:bold r:id="rId56"/>
    </p:embeddedFont>
    <p:embeddedFont>
      <p:font typeface="Proxima Nova Semibold"/>
      <p:regular r:id="rId57"/>
      <p:bold r:id="rId58"/>
      <p:boldItalic r:id="rId59"/>
    </p:embeddedFont>
    <p:embeddedFont>
      <p:font typeface="Helvetica Neue"/>
      <p:regular r:id="rId60"/>
      <p:bold r:id="rId61"/>
      <p:italic r:id="rId62"/>
      <p:boldItalic r:id="rId63"/>
    </p:embeddedFont>
    <p:embeddedFont>
      <p:font typeface="Helvetica Neue Light"/>
      <p:regular r:id="rId64"/>
      <p:bold r:id="rId65"/>
      <p:italic r:id="rId66"/>
      <p:boldItalic r:id="rId67"/>
    </p:embeddedFont>
    <p:embeddedFont>
      <p:font typeface="Source Sans Pr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32" Type="http://schemas.openxmlformats.org/officeDocument/2006/relationships/slide" Target="slides/slide17.xml"/><Relationship Id="rId35" Type="http://schemas.openxmlformats.org/officeDocument/2006/relationships/slide" Target="slides/slide20.xml"/><Relationship Id="rId34" Type="http://schemas.openxmlformats.org/officeDocument/2006/relationships/slide" Target="slides/slide19.xml"/><Relationship Id="rId71" Type="http://schemas.openxmlformats.org/officeDocument/2006/relationships/font" Target="fonts/SourceSansPro-boldItalic.fntdata"/><Relationship Id="rId70" Type="http://schemas.openxmlformats.org/officeDocument/2006/relationships/font" Target="fonts/SourceSansPro-italic.fntdata"/><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5.xml"/><Relationship Id="rId64" Type="http://schemas.openxmlformats.org/officeDocument/2006/relationships/font" Target="fonts/HelveticaNeueLight-regular.fntdata"/><Relationship Id="rId63" Type="http://schemas.openxmlformats.org/officeDocument/2006/relationships/font" Target="fonts/HelveticaNeue-boldItalic.fntdata"/><Relationship Id="rId22" Type="http://schemas.openxmlformats.org/officeDocument/2006/relationships/slide" Target="slides/slide7.xml"/><Relationship Id="rId66" Type="http://schemas.openxmlformats.org/officeDocument/2006/relationships/font" Target="fonts/HelveticaNeueLight-italic.fntdata"/><Relationship Id="rId21" Type="http://schemas.openxmlformats.org/officeDocument/2006/relationships/slide" Target="slides/slide6.xml"/><Relationship Id="rId65" Type="http://schemas.openxmlformats.org/officeDocument/2006/relationships/font" Target="fonts/HelveticaNeueLight-bold.fntdata"/><Relationship Id="rId24" Type="http://schemas.openxmlformats.org/officeDocument/2006/relationships/slide" Target="slides/slide9.xml"/><Relationship Id="rId68" Type="http://schemas.openxmlformats.org/officeDocument/2006/relationships/font" Target="fonts/SourceSansPro-regular.fntdata"/><Relationship Id="rId23" Type="http://schemas.openxmlformats.org/officeDocument/2006/relationships/slide" Target="slides/slide8.xml"/><Relationship Id="rId67" Type="http://schemas.openxmlformats.org/officeDocument/2006/relationships/font" Target="fonts/HelveticaNeueLight-boldItalic.fntdata"/><Relationship Id="rId60" Type="http://schemas.openxmlformats.org/officeDocument/2006/relationships/font" Target="fonts/HelveticaNeue-regular.fntdata"/><Relationship Id="rId26" Type="http://schemas.openxmlformats.org/officeDocument/2006/relationships/slide" Target="slides/slide11.xml"/><Relationship Id="rId25" Type="http://schemas.openxmlformats.org/officeDocument/2006/relationships/slide" Target="slides/slide10.xml"/><Relationship Id="rId69" Type="http://schemas.openxmlformats.org/officeDocument/2006/relationships/font" Target="fonts/SourceSansPro-bold.fntdata"/><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font" Target="fonts/LatoLight-regular.fntdata"/><Relationship Id="rId50" Type="http://schemas.openxmlformats.org/officeDocument/2006/relationships/font" Target="fonts/ProximaNova-boldItalic.fntdata"/><Relationship Id="rId53" Type="http://schemas.openxmlformats.org/officeDocument/2006/relationships/font" Target="fonts/LatoLight-italic.fntdata"/><Relationship Id="rId52" Type="http://schemas.openxmlformats.org/officeDocument/2006/relationships/font" Target="fonts/LatoLight-bold.fntdata"/><Relationship Id="rId11" Type="http://schemas.openxmlformats.org/officeDocument/2006/relationships/slideMaster" Target="slideMasters/slideMaster8.xml"/><Relationship Id="rId55" Type="http://schemas.openxmlformats.org/officeDocument/2006/relationships/font" Target="fonts/SourceCodePro-regular.fntdata"/><Relationship Id="rId10" Type="http://schemas.openxmlformats.org/officeDocument/2006/relationships/slideMaster" Target="slideMasters/slideMaster7.xml"/><Relationship Id="rId54" Type="http://schemas.openxmlformats.org/officeDocument/2006/relationships/font" Target="fonts/LatoLight-boldItalic.fntdata"/><Relationship Id="rId13" Type="http://schemas.openxmlformats.org/officeDocument/2006/relationships/slideMaster" Target="slideMasters/slideMaster10.xml"/><Relationship Id="rId57" Type="http://schemas.openxmlformats.org/officeDocument/2006/relationships/font" Target="fonts/ProximaNovaSemibold-regular.fntdata"/><Relationship Id="rId12" Type="http://schemas.openxmlformats.org/officeDocument/2006/relationships/slideMaster" Target="slideMasters/slideMaster9.xml"/><Relationship Id="rId56" Type="http://schemas.openxmlformats.org/officeDocument/2006/relationships/font" Target="fonts/SourceCodePro-bold.fntdata"/><Relationship Id="rId15" Type="http://schemas.openxmlformats.org/officeDocument/2006/relationships/notesMaster" Target="notesMasters/notesMaster1.xml"/><Relationship Id="rId59" Type="http://schemas.openxmlformats.org/officeDocument/2006/relationships/font" Target="fonts/ProximaNovaSemibold-boldItalic.fntdata"/><Relationship Id="rId14" Type="http://schemas.openxmlformats.org/officeDocument/2006/relationships/slideMaster" Target="slideMasters/slideMaster11.xml"/><Relationship Id="rId58" Type="http://schemas.openxmlformats.org/officeDocument/2006/relationships/font" Target="fonts/ProximaNovaSemibold-bold.fntdata"/><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tent.pivotal.io/blog/protect-your-external-service-credentials-with-service-instance-sharing-and-the-credhub-service-broker-we-explain-how"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tent.pivotal.io/blog/tutorial-using-isolation-segments-in-pcf-for-hub-and-spoke-isolatio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pivotal.io/pivotal-cloud-foundry/products/immutable-infrastructure-windows-and-bosh" TargetMode="External"/><Relationship Id="rId3" Type="http://schemas.openxmlformats.org/officeDocument/2006/relationships/hyperlink" Target="https://blog.pivotal.io/pivotal-cloud-foundry/products/adopting-the-runc-container-standard-in-cloud-foundry"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g52796721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52796721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5279672159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5279672159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5279672159_0_2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5279672159_0_2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5F5F5"/>
                </a:highlight>
              </a:rPr>
              <a:t>1 command for zero downtime upgrade if the "Autopilot" or "BlueGreenDeploy" is used.</a:t>
            </a:r>
            <a:endParaRPr>
              <a:solidFill>
                <a:schemeClr val="folHlink"/>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9" name="Shape 1649"/>
        <p:cNvGrpSpPr/>
        <p:nvPr/>
      </p:nvGrpSpPr>
      <p:grpSpPr>
        <a:xfrm>
          <a:off x="0" y="0"/>
          <a:ext cx="0" cy="0"/>
          <a:chOff x="0" y="0"/>
          <a:chExt cx="0" cy="0"/>
        </a:xfrm>
      </p:grpSpPr>
      <p:sp>
        <p:nvSpPr>
          <p:cNvPr id="1650" name="Google Shape;1650;g5279672159_0_9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1" name="Google Shape;1651;g5279672159_0_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4" name="Shape 1674"/>
        <p:cNvGrpSpPr/>
        <p:nvPr/>
      </p:nvGrpSpPr>
      <p:grpSpPr>
        <a:xfrm>
          <a:off x="0" y="0"/>
          <a:ext cx="0" cy="0"/>
          <a:chOff x="0" y="0"/>
          <a:chExt cx="0" cy="0"/>
        </a:xfrm>
      </p:grpSpPr>
      <p:sp>
        <p:nvSpPr>
          <p:cNvPr id="1675" name="Google Shape;1675;g5279672159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5279672159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folHlink"/>
              </a:buClr>
              <a:buSzPts val="1100"/>
              <a:buFont typeface="Arial"/>
              <a:buNone/>
            </a:pPr>
            <a:r>
              <a:rPr lang="en" sz="1000">
                <a:solidFill>
                  <a:schemeClr val="folHlink"/>
                </a:solidFill>
              </a:rPr>
              <a:t>Secure credential management that runs on the BOSH VM.</a:t>
            </a:r>
            <a:endParaRPr sz="1000">
              <a:solidFill>
                <a:schemeClr val="folHlink"/>
              </a:solidFill>
            </a:endParaRPr>
          </a:p>
          <a:p>
            <a:pPr indent="0" lvl="0" marL="0" rtl="0" algn="l">
              <a:spcBef>
                <a:spcPts val="800"/>
              </a:spcBef>
              <a:spcAft>
                <a:spcPts val="0"/>
              </a:spcAft>
              <a:buClr>
                <a:schemeClr val="folHlink"/>
              </a:buClr>
              <a:buSzPts val="1100"/>
              <a:buFont typeface="Arial"/>
              <a:buNone/>
            </a:pPr>
            <a:r>
              <a:rPr lang="en" sz="1000">
                <a:solidFill>
                  <a:schemeClr val="folHlink"/>
                </a:solidFill>
              </a:rPr>
              <a:t>Provides a CLI and API to get, set, generate, and securely store credentials.</a:t>
            </a:r>
            <a:endParaRPr sz="1000">
              <a:solidFill>
                <a:schemeClr val="folHlink"/>
              </a:solidFill>
            </a:endParaRPr>
          </a:p>
          <a:p>
            <a:pPr indent="0" lvl="0" marL="0" rtl="0" algn="l">
              <a:spcBef>
                <a:spcPts val="800"/>
              </a:spcBef>
              <a:spcAft>
                <a:spcPts val="0"/>
              </a:spcAft>
              <a:buClr>
                <a:schemeClr val="folHlink"/>
              </a:buClr>
              <a:buSzPts val="1100"/>
              <a:buFont typeface="Arial"/>
              <a:buNone/>
            </a:pPr>
            <a:r>
              <a:rPr lang="en" sz="1000">
                <a:solidFill>
                  <a:schemeClr val="folHlink"/>
                </a:solidFill>
              </a:rPr>
              <a:t>CredHub is an OAuth2 resource server that integrates with User Account Authentication (UAA) to provide core authentication and federation capabilities.</a:t>
            </a:r>
            <a:endParaRPr sz="1000">
              <a:solidFill>
                <a:schemeClr val="folHlink"/>
              </a:solidFill>
            </a:endParaRPr>
          </a:p>
          <a:p>
            <a:pPr indent="0" lvl="0" marL="0" rtl="0" algn="l">
              <a:spcBef>
                <a:spcPts val="800"/>
              </a:spcBef>
              <a:spcAft>
                <a:spcPts val="0"/>
              </a:spcAft>
              <a:buClr>
                <a:schemeClr val="folHlink"/>
              </a:buClr>
              <a:buSzPts val="1100"/>
              <a:buFont typeface="Arial"/>
              <a:buNone/>
            </a:pPr>
            <a:r>
              <a:rPr lang="en" sz="1000">
                <a:solidFill>
                  <a:schemeClr val="folHlink"/>
                </a:solidFill>
              </a:rPr>
              <a:t>Manages passwords, certificates, ssh keys, RSA keys, and arbitrary values (strings and JSON blobs).</a:t>
            </a:r>
            <a:endParaRPr sz="1000">
              <a:solidFill>
                <a:schemeClr val="folHlink"/>
              </a:solidFill>
            </a:endParaRPr>
          </a:p>
          <a:p>
            <a:pPr indent="0" lvl="0" marL="0" rtl="0" algn="l">
              <a:spcBef>
                <a:spcPts val="800"/>
              </a:spcBef>
              <a:spcAft>
                <a:spcPts val="0"/>
              </a:spcAft>
              <a:buClr>
                <a:schemeClr val="folHlink"/>
              </a:buClr>
              <a:buSzPts val="1100"/>
              <a:buFont typeface="Arial"/>
              <a:buNone/>
            </a:pPr>
            <a:r>
              <a:t/>
            </a:r>
            <a:endParaRPr>
              <a:solidFill>
                <a:schemeClr val="folHlink"/>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5279672159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5279672159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Tutorial: </a:t>
            </a:r>
            <a:r>
              <a:rPr lang="en" u="sng">
                <a:solidFill>
                  <a:schemeClr val="hlink"/>
                </a:solidFill>
                <a:hlinkClick r:id="rId2"/>
              </a:rPr>
              <a:t>https://content.pivotal.io/blog/protect-your-external-service-credentials-with-service-instance-sharing-and-the-credhub-service-broker-we-explain-how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a:t>
            </a:r>
            <a:endParaRPr/>
          </a:p>
          <a:p>
            <a:pPr indent="0" lvl="0" marL="0" rtl="0" algn="l">
              <a:spcBef>
                <a:spcPts val="0"/>
              </a:spcBef>
              <a:spcAft>
                <a:spcPts val="0"/>
              </a:spcAft>
              <a:buNone/>
            </a:pPr>
            <a:r>
              <a:rPr lang="en"/>
              <a:t>A service administrator takes requests from app dev teams who want to interact with said service. (The "service administrator" in this case is whoever is responsible for providing service credentials for apps to use. This could be a DBA, a member of the InfoSec team, or a platform engineer or owner.) The admin does whatever provisioning they need to do—​create a new DB, generate a new user, etc. — and then they provide those credentials to a trusted member of the dev team. Sometimes a trusted third party, like the platform owner, gets the creds. The dev team (or the platform owner) provides those credentials to the application in any number of ways. The creds can go directly into app code or the app manifest. Some savvy teams may even create a custom user provided service (CUPS) in their org and space, and bind that service to the app.</a:t>
            </a:r>
            <a:br>
              <a:rPr lang="en"/>
            </a:br>
            <a:br>
              <a:rPr lang="en"/>
            </a:br>
            <a:r>
              <a:rPr lang="en"/>
              <a:t>This may work well for your first or second app. But what about your twentieth? Your fiftieth?  As the number of apps on your platform expands and intertwine, this flow can quickly grow unwieldy.</a:t>
            </a:r>
            <a:br>
              <a:rPr lang="en"/>
            </a:br>
            <a:br>
              <a:rPr lang="en"/>
            </a:br>
            <a:r>
              <a:rPr lang="en"/>
              <a:t>For instance, consider the case where multiple teams need access to the same database or message queue. The service administrator now has to track which credentials are where, who would be affected by planned downtime—or even a security breach. And since that admin is handing out creds directly, there's a possibility that their reach has spread further than the admin themselves are even aware!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a:t>
            </a:r>
            <a:endParaRPr/>
          </a:p>
          <a:p>
            <a:pPr indent="0" lvl="0" marL="0" rtl="0" algn="l">
              <a:spcBef>
                <a:spcPts val="0"/>
              </a:spcBef>
              <a:spcAft>
                <a:spcPts val="0"/>
              </a:spcAft>
              <a:buNone/>
            </a:pPr>
            <a:r>
              <a:rPr lang="en"/>
              <a:t>Here's how it works: when a dev team requests credentials to an external service - shown here as Prophet DB. The service admin provisions and generates credentials as usual. But instead of providing those values to app devs, they interface with the platform directly. In a Cloud Foundry® org and space (that only they control), the administrator creates a new instance of the CredHub Service Broker service. The newly-generated credentials are stored within that service. Then, using Service Instance Sharing, they share the new service to the org and space of the app devs.</a:t>
            </a:r>
            <a:br>
              <a:rPr lang="en"/>
            </a:br>
            <a:br>
              <a:rPr lang="en"/>
            </a:br>
            <a:r>
              <a:rPr lang="en"/>
              <a:t>Now the app devs can bind their app to the service, and their apps on the platform can consume the credentials as usual. But if the devs try to inspect app metadata using Apps Manager or the "cf env" command, the value of the credential will be hidden from them, thanks to the CredHub Service Broker! If another team wants those credentials, the same exact admin-controlled service instance can be shared to their org and space as well, leaving in place an object trail of who is using which set of credentials. Pretty slick huh?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g5279672159_0_11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g5279672159_0_1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5" name="Shape 1715"/>
        <p:cNvGrpSpPr/>
        <p:nvPr/>
      </p:nvGrpSpPr>
      <p:grpSpPr>
        <a:xfrm>
          <a:off x="0" y="0"/>
          <a:ext cx="0" cy="0"/>
          <a:chOff x="0" y="0"/>
          <a:chExt cx="0" cy="0"/>
        </a:xfrm>
      </p:grpSpPr>
      <p:sp>
        <p:nvSpPr>
          <p:cNvPr id="1716" name="Google Shape;1716;g5279672159_0_1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5279672159_0_128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g5279672159_0_128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8" name="Shape 1728"/>
        <p:cNvGrpSpPr/>
        <p:nvPr/>
      </p:nvGrpSpPr>
      <p:grpSpPr>
        <a:xfrm>
          <a:off x="0" y="0"/>
          <a:ext cx="0" cy="0"/>
          <a:chOff x="0" y="0"/>
          <a:chExt cx="0" cy="0"/>
        </a:xfrm>
      </p:grpSpPr>
      <p:sp>
        <p:nvSpPr>
          <p:cNvPr id="1729" name="Google Shape;1729;g5279672159_0_1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5279672159_0_12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g5279672159_0_129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Google Shape;1751;g5279672159_0_1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5279672159_0_13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g5279672159_0_131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5" name="Shape 1775"/>
        <p:cNvGrpSpPr/>
        <p:nvPr/>
      </p:nvGrpSpPr>
      <p:grpSpPr>
        <a:xfrm>
          <a:off x="0" y="0"/>
          <a:ext cx="0" cy="0"/>
          <a:chOff x="0" y="0"/>
          <a:chExt cx="0" cy="0"/>
        </a:xfrm>
      </p:grpSpPr>
      <p:sp>
        <p:nvSpPr>
          <p:cNvPr id="1776" name="Google Shape;1776;g5279672159_0_1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5279672159_0_13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g5279672159_0_134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g527967215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527967215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folHlink"/>
              </a:buClr>
              <a:buSzPts val="1100"/>
              <a:buFont typeface="Arial"/>
              <a:buNone/>
            </a:pPr>
            <a:r>
              <a:rPr lang="en" sz="1000">
                <a:solidFill>
                  <a:schemeClr val="folHlink"/>
                </a:solidFill>
              </a:rPr>
              <a:t>• Malware. This is a catch-all term for viruses, trojan horses, worms, spyware, and other programs that</a:t>
            </a:r>
            <a:endParaRPr sz="1000">
              <a:solidFill>
                <a:schemeClr val="folHlink"/>
              </a:solidFill>
            </a:endParaRPr>
          </a:p>
          <a:p>
            <a:pPr indent="0" lvl="0" marL="0" rtl="0" algn="l">
              <a:lnSpc>
                <a:spcPct val="115000"/>
              </a:lnSpc>
              <a:spcBef>
                <a:spcPts val="600"/>
              </a:spcBef>
              <a:spcAft>
                <a:spcPts val="0"/>
              </a:spcAft>
              <a:buClr>
                <a:schemeClr val="folHlink"/>
              </a:buClr>
              <a:buSzPts val="1100"/>
              <a:buFont typeface="Arial"/>
              <a:buNone/>
            </a:pPr>
            <a:r>
              <a:rPr lang="en" sz="1000">
                <a:solidFill>
                  <a:schemeClr val="folHlink"/>
                </a:solidFill>
              </a:rPr>
              <a:t>have malicious intent.</a:t>
            </a:r>
            <a:endParaRPr sz="1000">
              <a:solidFill>
                <a:schemeClr val="folHlink"/>
              </a:solidFill>
            </a:endParaRPr>
          </a:p>
          <a:p>
            <a:pPr indent="0" lvl="0" marL="0" rtl="0" algn="l">
              <a:lnSpc>
                <a:spcPct val="115000"/>
              </a:lnSpc>
              <a:spcBef>
                <a:spcPts val="600"/>
              </a:spcBef>
              <a:spcAft>
                <a:spcPts val="0"/>
              </a:spcAft>
              <a:buClr>
                <a:schemeClr val="folHlink"/>
              </a:buClr>
              <a:buSzPts val="1100"/>
              <a:buFont typeface="Arial"/>
              <a:buNone/>
            </a:pPr>
            <a:r>
              <a:rPr lang="en" sz="1000">
                <a:solidFill>
                  <a:schemeClr val="folHlink"/>
                </a:solidFill>
              </a:rPr>
              <a:t>• Advanced persistent threats. These are breaches where an attacker gains access to a network and</a:t>
            </a:r>
            <a:endParaRPr sz="1000">
              <a:solidFill>
                <a:schemeClr val="folHlink"/>
              </a:solidFill>
            </a:endParaRPr>
          </a:p>
          <a:p>
            <a:pPr indent="0" lvl="0" marL="0" rtl="0" algn="l">
              <a:lnSpc>
                <a:spcPct val="115000"/>
              </a:lnSpc>
              <a:spcBef>
                <a:spcPts val="600"/>
              </a:spcBef>
              <a:spcAft>
                <a:spcPts val="0"/>
              </a:spcAft>
              <a:buClr>
                <a:schemeClr val="folHlink"/>
              </a:buClr>
              <a:buSzPts val="1100"/>
              <a:buFont typeface="Arial"/>
              <a:buNone/>
            </a:pPr>
            <a:r>
              <a:rPr lang="en" sz="1000">
                <a:solidFill>
                  <a:schemeClr val="folHlink"/>
                </a:solidFill>
              </a:rPr>
              <a:t>stays there undetected for a long period of time. The longer the threat stays undetected, the more</a:t>
            </a:r>
            <a:endParaRPr sz="1000">
              <a:solidFill>
                <a:schemeClr val="folHlink"/>
              </a:solidFill>
            </a:endParaRPr>
          </a:p>
          <a:p>
            <a:pPr indent="0" lvl="0" marL="0" rtl="0" algn="l">
              <a:lnSpc>
                <a:spcPct val="115000"/>
              </a:lnSpc>
              <a:spcBef>
                <a:spcPts val="600"/>
              </a:spcBef>
              <a:spcAft>
                <a:spcPts val="0"/>
              </a:spcAft>
              <a:buClr>
                <a:schemeClr val="folHlink"/>
              </a:buClr>
              <a:buSzPts val="1100"/>
              <a:buFont typeface="Arial"/>
              <a:buNone/>
            </a:pPr>
            <a:r>
              <a:rPr lang="en" sz="1000">
                <a:solidFill>
                  <a:schemeClr val="folHlink"/>
                </a:solidFill>
              </a:rPr>
              <a:t>data that’s at risk.</a:t>
            </a:r>
            <a:endParaRPr sz="1000">
              <a:solidFill>
                <a:schemeClr val="folHlink"/>
              </a:solidFill>
            </a:endParaRPr>
          </a:p>
          <a:p>
            <a:pPr indent="0" lvl="0" marL="0" rtl="0" algn="l">
              <a:lnSpc>
                <a:spcPct val="115000"/>
              </a:lnSpc>
              <a:spcBef>
                <a:spcPts val="600"/>
              </a:spcBef>
              <a:spcAft>
                <a:spcPts val="0"/>
              </a:spcAft>
              <a:buClr>
                <a:schemeClr val="folHlink"/>
              </a:buClr>
              <a:buSzPts val="1100"/>
              <a:buFont typeface="Arial"/>
              <a:buNone/>
            </a:pPr>
            <a:r>
              <a:rPr lang="en" sz="1000">
                <a:solidFill>
                  <a:schemeClr val="folHlink"/>
                </a:solidFill>
              </a:rPr>
              <a:t>• Leaked credentials. Credentials control access to information or other resources. No matter how</a:t>
            </a:r>
            <a:endParaRPr sz="1000">
              <a:solidFill>
                <a:schemeClr val="folHlink"/>
              </a:solidFill>
            </a:endParaRPr>
          </a:p>
          <a:p>
            <a:pPr indent="0" lvl="0" marL="0" rtl="0" algn="l">
              <a:lnSpc>
                <a:spcPct val="115000"/>
              </a:lnSpc>
              <a:spcBef>
                <a:spcPts val="600"/>
              </a:spcBef>
              <a:spcAft>
                <a:spcPts val="0"/>
              </a:spcAft>
              <a:buClr>
                <a:schemeClr val="folHlink"/>
              </a:buClr>
              <a:buSzPts val="1100"/>
              <a:buFont typeface="Arial"/>
              <a:buNone/>
            </a:pPr>
            <a:r>
              <a:rPr lang="en" sz="1000">
                <a:solidFill>
                  <a:schemeClr val="folHlink"/>
                </a:solidFill>
              </a:rPr>
              <a:t>hard an organization tries to lock-down employee credentials to critical systems, they always seem</a:t>
            </a:r>
            <a:endParaRPr sz="1000">
              <a:solidFill>
                <a:schemeClr val="folHlink"/>
              </a:solidFill>
            </a:endParaRPr>
          </a:p>
          <a:p>
            <a:pPr indent="0" lvl="0" marL="0" rtl="0" algn="l">
              <a:lnSpc>
                <a:spcPct val="115000"/>
              </a:lnSpc>
              <a:spcBef>
                <a:spcPts val="600"/>
              </a:spcBef>
              <a:spcAft>
                <a:spcPts val="0"/>
              </a:spcAft>
              <a:buClr>
                <a:schemeClr val="folHlink"/>
              </a:buClr>
              <a:buSzPts val="1100"/>
              <a:buFont typeface="Arial"/>
              <a:buNone/>
            </a:pPr>
            <a:r>
              <a:rPr lang="en" sz="1000">
                <a:solidFill>
                  <a:schemeClr val="folHlink"/>
                </a:solidFill>
              </a:rPr>
              <a:t>to get out into the wild.</a:t>
            </a:r>
            <a:endParaRPr sz="1000">
              <a:solidFill>
                <a:schemeClr val="folHlink"/>
              </a:solidFill>
            </a:endParaRPr>
          </a:p>
          <a:p>
            <a:pPr indent="0" lvl="0" marL="0" rtl="0" algn="l">
              <a:lnSpc>
                <a:spcPct val="115000"/>
              </a:lnSpc>
              <a:spcBef>
                <a:spcPts val="600"/>
              </a:spcBef>
              <a:spcAft>
                <a:spcPts val="0"/>
              </a:spcAft>
              <a:buClr>
                <a:srgbClr val="4D4D4D"/>
              </a:buClr>
              <a:buFont typeface="Arial"/>
              <a:buNone/>
            </a:pPr>
            <a:r>
              <a:t/>
            </a:r>
            <a:endParaRPr sz="1000">
              <a:solidFill>
                <a:schemeClr val="folHlink"/>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5" name="Shape 1795"/>
        <p:cNvGrpSpPr/>
        <p:nvPr/>
      </p:nvGrpSpPr>
      <p:grpSpPr>
        <a:xfrm>
          <a:off x="0" y="0"/>
          <a:ext cx="0" cy="0"/>
          <a:chOff x="0" y="0"/>
          <a:chExt cx="0" cy="0"/>
        </a:xfrm>
      </p:grpSpPr>
      <p:sp>
        <p:nvSpPr>
          <p:cNvPr id="1796" name="Google Shape;1796;g5279672159_0_20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7" name="Google Shape;1797;g5279672159_0_20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0" name="Shape 1820"/>
        <p:cNvGrpSpPr/>
        <p:nvPr/>
      </p:nvGrpSpPr>
      <p:grpSpPr>
        <a:xfrm>
          <a:off x="0" y="0"/>
          <a:ext cx="0" cy="0"/>
          <a:chOff x="0" y="0"/>
          <a:chExt cx="0" cy="0"/>
        </a:xfrm>
      </p:grpSpPr>
      <p:sp>
        <p:nvSpPr>
          <p:cNvPr id="1821" name="Google Shape;1821;g5279672159_0_2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5279672159_0_2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explain what it is and outcome</a:t>
            </a:r>
            <a:endParaRPr sz="10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7" name="Shape 1827"/>
        <p:cNvGrpSpPr/>
        <p:nvPr/>
      </p:nvGrpSpPr>
      <p:grpSpPr>
        <a:xfrm>
          <a:off x="0" y="0"/>
          <a:ext cx="0" cy="0"/>
          <a:chOff x="0" y="0"/>
          <a:chExt cx="0" cy="0"/>
        </a:xfrm>
      </p:grpSpPr>
      <p:sp>
        <p:nvSpPr>
          <p:cNvPr id="1828" name="Google Shape;1828;g5279672159_0_2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5279672159_0_21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79400" lvl="0" marL="342900" rtl="0" algn="l">
              <a:lnSpc>
                <a:spcPct val="100000"/>
              </a:lnSpc>
              <a:spcBef>
                <a:spcPts val="0"/>
              </a:spcBef>
              <a:spcAft>
                <a:spcPts val="0"/>
              </a:spcAft>
              <a:buClr>
                <a:srgbClr val="33928A"/>
              </a:buClr>
              <a:buSzPts val="1400"/>
              <a:buChar char="•"/>
            </a:pPr>
            <a:r>
              <a:rPr lang="en" sz="1400">
                <a:solidFill>
                  <a:srgbClr val="4D4D4D"/>
                </a:solidFill>
                <a:latin typeface="Arial"/>
                <a:ea typeface="Arial"/>
                <a:cs typeface="Arial"/>
                <a:sym typeface="Arial"/>
              </a:rPr>
              <a:t>Multi-tenant component of PCF</a:t>
            </a:r>
            <a:endParaRPr sz="1400">
              <a:solidFill>
                <a:srgbClr val="4D4D4D"/>
              </a:solidFill>
              <a:latin typeface="Arial"/>
              <a:ea typeface="Arial"/>
              <a:cs typeface="Arial"/>
              <a:sym typeface="Arial"/>
            </a:endParaRPr>
          </a:p>
          <a:p>
            <a:pPr indent="-279400" lvl="0" marL="342900" rtl="0" algn="l">
              <a:lnSpc>
                <a:spcPct val="100000"/>
              </a:lnSpc>
              <a:spcBef>
                <a:spcPts val="0"/>
              </a:spcBef>
              <a:spcAft>
                <a:spcPts val="0"/>
              </a:spcAft>
              <a:buClr>
                <a:srgbClr val="33928A"/>
              </a:buClr>
              <a:buSzPts val="1400"/>
              <a:buChar char="•"/>
            </a:pPr>
            <a:r>
              <a:rPr lang="en" sz="1400">
                <a:solidFill>
                  <a:srgbClr val="4D4D4D"/>
                </a:solidFill>
                <a:latin typeface="Arial"/>
                <a:ea typeface="Arial"/>
                <a:cs typeface="Arial"/>
                <a:sym typeface="Arial"/>
              </a:rPr>
              <a:t>Secures platform components, applications and APIs (e.g. Apps Manager and Cloud Controller API) </a:t>
            </a:r>
            <a:endParaRPr sz="1400">
              <a:solidFill>
                <a:srgbClr val="4D4D4D"/>
              </a:solidFill>
              <a:latin typeface="Arial"/>
              <a:ea typeface="Arial"/>
              <a:cs typeface="Arial"/>
              <a:sym typeface="Arial"/>
            </a:endParaRPr>
          </a:p>
          <a:p>
            <a:pPr indent="-234950" lvl="1" marL="742950" rtl="0" algn="l">
              <a:lnSpc>
                <a:spcPct val="100000"/>
              </a:lnSpc>
              <a:spcBef>
                <a:spcPts val="0"/>
              </a:spcBef>
              <a:spcAft>
                <a:spcPts val="0"/>
              </a:spcAft>
              <a:buClr>
                <a:srgbClr val="33928A"/>
              </a:buClr>
              <a:buSzPts val="1400"/>
              <a:buChar char="–"/>
            </a:pPr>
            <a:r>
              <a:rPr lang="en" sz="1400">
                <a:solidFill>
                  <a:srgbClr val="4D4D4D"/>
                </a:solidFill>
                <a:latin typeface="Arial"/>
                <a:ea typeface="Arial"/>
                <a:cs typeface="Arial"/>
                <a:sym typeface="Arial"/>
              </a:rPr>
              <a:t>Can also secure access to other applications/APIs using the Pivotal Single Sign-On (SSO) Service </a:t>
            </a:r>
            <a:endParaRPr sz="1400">
              <a:solidFill>
                <a:srgbClr val="4D4D4D"/>
              </a:solidFill>
              <a:latin typeface="Arial"/>
              <a:ea typeface="Arial"/>
              <a:cs typeface="Arial"/>
              <a:sym typeface="Arial"/>
            </a:endParaRPr>
          </a:p>
          <a:p>
            <a:pPr indent="-279400" lvl="0" marL="342900" rtl="0" algn="l">
              <a:lnSpc>
                <a:spcPct val="100000"/>
              </a:lnSpc>
              <a:spcBef>
                <a:spcPts val="0"/>
              </a:spcBef>
              <a:spcAft>
                <a:spcPts val="0"/>
              </a:spcAft>
              <a:buClr>
                <a:srgbClr val="33928A"/>
              </a:buClr>
              <a:buSzPts val="1400"/>
              <a:buChar char="•"/>
            </a:pPr>
            <a:r>
              <a:rPr lang="en" sz="1400">
                <a:solidFill>
                  <a:srgbClr val="4D4D4D"/>
                </a:solidFill>
                <a:latin typeface="Arial"/>
                <a:ea typeface="Arial"/>
                <a:cs typeface="Arial"/>
                <a:sym typeface="Arial"/>
              </a:rPr>
              <a:t>Open source component based on industry standards such as SAML, OAuth 2.0 and OpenID Connect </a:t>
            </a:r>
            <a:endParaRPr sz="1400">
              <a:solidFill>
                <a:srgbClr val="4D4D4D"/>
              </a:solidFill>
              <a:latin typeface="Arial"/>
              <a:ea typeface="Arial"/>
              <a:cs typeface="Arial"/>
              <a:sym typeface="Arial"/>
            </a:endParaRPr>
          </a:p>
          <a:p>
            <a:pPr indent="-279400" lvl="0" marL="342900" rtl="0" algn="l">
              <a:lnSpc>
                <a:spcPct val="100000"/>
              </a:lnSpc>
              <a:spcBef>
                <a:spcPts val="1000"/>
              </a:spcBef>
              <a:spcAft>
                <a:spcPts val="0"/>
              </a:spcAft>
              <a:buClr>
                <a:srgbClr val="33928A"/>
              </a:buClr>
              <a:buSzPts val="1400"/>
              <a:buChar char="•"/>
            </a:pPr>
            <a:r>
              <a:rPr lang="en" sz="1400">
                <a:solidFill>
                  <a:srgbClr val="4D4D4D"/>
                </a:solidFill>
                <a:latin typeface="Arial"/>
                <a:ea typeface="Arial"/>
                <a:cs typeface="Arial"/>
                <a:sym typeface="Arial"/>
              </a:rPr>
              <a:t>Authenticates users</a:t>
            </a:r>
            <a:endParaRPr sz="1400">
              <a:solidFill>
                <a:srgbClr val="4D4D4D"/>
              </a:solidFill>
              <a:latin typeface="Arial"/>
              <a:ea typeface="Arial"/>
              <a:cs typeface="Arial"/>
              <a:sym typeface="Arial"/>
            </a:endParaRPr>
          </a:p>
          <a:p>
            <a:pPr indent="-234950" lvl="1" marL="742950" rtl="0" algn="l">
              <a:lnSpc>
                <a:spcPct val="100000"/>
              </a:lnSpc>
              <a:spcBef>
                <a:spcPts val="0"/>
              </a:spcBef>
              <a:spcAft>
                <a:spcPts val="0"/>
              </a:spcAft>
              <a:buClr>
                <a:srgbClr val="33928A"/>
              </a:buClr>
              <a:buSzPts val="1400"/>
              <a:buChar char="–"/>
            </a:pPr>
            <a:r>
              <a:rPr lang="en" sz="1400">
                <a:solidFill>
                  <a:srgbClr val="4D4D4D"/>
                </a:solidFill>
                <a:latin typeface="Arial"/>
                <a:ea typeface="Arial"/>
                <a:cs typeface="Arial"/>
                <a:sym typeface="Arial"/>
              </a:rPr>
              <a:t>Can store user credentials internally or using an external identity provider (Ping Identity, CA SSO, Azure ADFS, Okta ...) </a:t>
            </a:r>
            <a:endParaRPr sz="1400">
              <a:solidFill>
                <a:srgbClr val="4D4D4D"/>
              </a:solidFill>
              <a:latin typeface="Arial"/>
              <a:ea typeface="Arial"/>
              <a:cs typeface="Arial"/>
              <a:sym typeface="Arial"/>
            </a:endParaRPr>
          </a:p>
          <a:p>
            <a:pPr indent="-279400" lvl="0" marL="342900" rtl="0" algn="l">
              <a:lnSpc>
                <a:spcPct val="100000"/>
              </a:lnSpc>
              <a:spcBef>
                <a:spcPts val="0"/>
              </a:spcBef>
              <a:spcAft>
                <a:spcPts val="0"/>
              </a:spcAft>
              <a:buClr>
                <a:srgbClr val="33928A"/>
              </a:buClr>
              <a:buSzPts val="1400"/>
              <a:buChar char="•"/>
            </a:pPr>
            <a:r>
              <a:rPr lang="en" sz="1400">
                <a:solidFill>
                  <a:srgbClr val="4D4D4D"/>
                </a:solidFill>
                <a:latin typeface="Arial"/>
                <a:ea typeface="Arial"/>
                <a:cs typeface="Arial"/>
                <a:sym typeface="Arial"/>
              </a:rPr>
              <a:t>Acts as an authorization server </a:t>
            </a:r>
            <a:endParaRPr sz="1400">
              <a:solidFill>
                <a:srgbClr val="4D4D4D"/>
              </a:solidFill>
              <a:latin typeface="Arial"/>
              <a:ea typeface="Arial"/>
              <a:cs typeface="Arial"/>
              <a:sym typeface="Arial"/>
            </a:endParaRPr>
          </a:p>
          <a:p>
            <a:pPr indent="-234950" lvl="1" marL="742950" rtl="0" algn="l">
              <a:lnSpc>
                <a:spcPct val="100000"/>
              </a:lnSpc>
              <a:spcBef>
                <a:spcPts val="0"/>
              </a:spcBef>
              <a:spcAft>
                <a:spcPts val="0"/>
              </a:spcAft>
              <a:buClr>
                <a:srgbClr val="33928A"/>
              </a:buClr>
              <a:buSzPts val="1400"/>
              <a:buChar char="–"/>
            </a:pPr>
            <a:r>
              <a:rPr lang="en" sz="1400">
                <a:solidFill>
                  <a:srgbClr val="4D4D4D"/>
                </a:solidFill>
                <a:latin typeface="Arial"/>
                <a:ea typeface="Arial"/>
                <a:cs typeface="Arial"/>
                <a:sym typeface="Arial"/>
              </a:rPr>
              <a:t>Issues tokens to client applications on behalf of users	</a:t>
            </a:r>
            <a:endParaRPr sz="1400">
              <a:solidFill>
                <a:srgbClr val="4D4D4D"/>
              </a:solidFill>
              <a:latin typeface="Arial"/>
              <a:ea typeface="Arial"/>
              <a:cs typeface="Arial"/>
              <a:sym typeface="Arial"/>
            </a:endParaRPr>
          </a:p>
          <a:p>
            <a:pPr indent="-234950" lvl="1" marL="742950" rtl="0" algn="l">
              <a:lnSpc>
                <a:spcPct val="100000"/>
              </a:lnSpc>
              <a:spcBef>
                <a:spcPts val="0"/>
              </a:spcBef>
              <a:spcAft>
                <a:spcPts val="0"/>
              </a:spcAft>
              <a:buClr>
                <a:srgbClr val="33928A"/>
              </a:buClr>
              <a:buSzPts val="1400"/>
              <a:buChar char="–"/>
            </a:pPr>
            <a:r>
              <a:rPr lang="en" sz="1400">
                <a:solidFill>
                  <a:srgbClr val="4D4D4D"/>
                </a:solidFill>
                <a:latin typeface="Arial"/>
                <a:ea typeface="Arial"/>
                <a:cs typeface="Arial"/>
                <a:sym typeface="Arial"/>
              </a:rPr>
              <a:t>Enables the convenience and security of single sign-on (SSO) for platform applications (e.g. Apps Manager) and other applications (using the Pivotal SSO Service) </a:t>
            </a:r>
            <a:endParaRPr sz="1400">
              <a:solidFill>
                <a:srgbClr val="4D4D4D"/>
              </a:solidFill>
              <a:latin typeface="Arial"/>
              <a:ea typeface="Arial"/>
              <a:cs typeface="Arial"/>
              <a:sym typeface="Arial"/>
            </a:endParaRPr>
          </a:p>
          <a:p>
            <a:pPr indent="0" lvl="0" marL="0" rtl="0" algn="l">
              <a:spcBef>
                <a:spcPts val="600"/>
              </a:spcBef>
              <a:spcAft>
                <a:spcPts val="0"/>
              </a:spcAft>
              <a:buNone/>
            </a:pPr>
            <a:r>
              <a:t/>
            </a:r>
            <a:endParaRPr sz="2400">
              <a:solidFill>
                <a:srgbClr val="4D4D4D"/>
              </a:solidFill>
              <a:latin typeface="Arial"/>
              <a:ea typeface="Arial"/>
              <a:cs typeface="Arial"/>
              <a:sym typeface="Arial"/>
            </a:endParaRPr>
          </a:p>
          <a:p>
            <a:pPr indent="0" lvl="0" marL="0" rtl="0" algn="l">
              <a:spcBef>
                <a:spcPts val="0"/>
              </a:spcBef>
              <a:spcAft>
                <a:spcPts val="0"/>
              </a:spcAft>
              <a:buNone/>
            </a:pPr>
            <a:r>
              <a:t/>
            </a:r>
            <a:endParaRPr/>
          </a:p>
        </p:txBody>
      </p:sp>
      <p:sp>
        <p:nvSpPr>
          <p:cNvPr id="1830" name="Google Shape;1830;g5279672159_0_212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4" name="Shape 1834"/>
        <p:cNvGrpSpPr/>
        <p:nvPr/>
      </p:nvGrpSpPr>
      <p:grpSpPr>
        <a:xfrm>
          <a:off x="0" y="0"/>
          <a:ext cx="0" cy="0"/>
          <a:chOff x="0" y="0"/>
          <a:chExt cx="0" cy="0"/>
        </a:xfrm>
      </p:grpSpPr>
      <p:sp>
        <p:nvSpPr>
          <p:cNvPr id="1835" name="Google Shape;1835;g5279672159_0_2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5279672159_0_2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Google Shape;1878;g5279672159_0_2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5279672159_0_2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folHlink"/>
              </a:buClr>
              <a:buSzPts val="1100"/>
              <a:buFont typeface="Arial"/>
              <a:buNone/>
            </a:pPr>
            <a:r>
              <a:t/>
            </a:r>
            <a:endParaRPr sz="1000">
              <a:solidFill>
                <a:schemeClr val="folHlink"/>
              </a:solidFill>
            </a:endParaRPr>
          </a:p>
          <a:p>
            <a:pPr indent="0" lvl="0" marL="0" rtl="0" algn="l">
              <a:spcBef>
                <a:spcPts val="800"/>
              </a:spcBef>
              <a:spcAft>
                <a:spcPts val="0"/>
              </a:spcAft>
              <a:buClr>
                <a:schemeClr val="folHlink"/>
              </a:buClr>
              <a:buSzPts val="1100"/>
              <a:buFont typeface="Arial"/>
              <a:buNone/>
            </a:pPr>
            <a:r>
              <a:t/>
            </a:r>
            <a:endParaRPr>
              <a:solidFill>
                <a:schemeClr val="folHlink"/>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3" name="Shape 1893"/>
        <p:cNvGrpSpPr/>
        <p:nvPr/>
      </p:nvGrpSpPr>
      <p:grpSpPr>
        <a:xfrm>
          <a:off x="0" y="0"/>
          <a:ext cx="0" cy="0"/>
          <a:chOff x="0" y="0"/>
          <a:chExt cx="0" cy="0"/>
        </a:xfrm>
      </p:grpSpPr>
      <p:sp>
        <p:nvSpPr>
          <p:cNvPr id="1894" name="Google Shape;1894;g5279672159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5279672159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folHlink"/>
              </a:buClr>
              <a:buSzPts val="1100"/>
              <a:buFont typeface="Arial"/>
              <a:buNone/>
            </a:pPr>
            <a:r>
              <a:t/>
            </a:r>
            <a:endParaRPr sz="1000">
              <a:solidFill>
                <a:schemeClr val="folHlink"/>
              </a:solidFill>
            </a:endParaRPr>
          </a:p>
          <a:p>
            <a:pPr indent="0" lvl="0" marL="0" rtl="0" algn="l">
              <a:spcBef>
                <a:spcPts val="800"/>
              </a:spcBef>
              <a:spcAft>
                <a:spcPts val="0"/>
              </a:spcAft>
              <a:buClr>
                <a:schemeClr val="folHlink"/>
              </a:buClr>
              <a:buSzPts val="1100"/>
              <a:buFont typeface="Arial"/>
              <a:buNone/>
            </a:pPr>
            <a:r>
              <a:t/>
            </a:r>
            <a:endParaRPr>
              <a:solidFill>
                <a:schemeClr val="folHlink"/>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1" name="Shape 1901"/>
        <p:cNvGrpSpPr/>
        <p:nvPr/>
      </p:nvGrpSpPr>
      <p:grpSpPr>
        <a:xfrm>
          <a:off x="0" y="0"/>
          <a:ext cx="0" cy="0"/>
          <a:chOff x="0" y="0"/>
          <a:chExt cx="0" cy="0"/>
        </a:xfrm>
      </p:grpSpPr>
      <p:sp>
        <p:nvSpPr>
          <p:cNvPr id="1902" name="Google Shape;1902;g5279672159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5279672159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9" name="Shape 1909"/>
        <p:cNvGrpSpPr/>
        <p:nvPr/>
      </p:nvGrpSpPr>
      <p:grpSpPr>
        <a:xfrm>
          <a:off x="0" y="0"/>
          <a:ext cx="0" cy="0"/>
          <a:chOff x="0" y="0"/>
          <a:chExt cx="0" cy="0"/>
        </a:xfrm>
      </p:grpSpPr>
      <p:sp>
        <p:nvSpPr>
          <p:cNvPr id="1910" name="Google Shape;1910;g5279672159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5279672159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g5279672159_0_1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9" name="Google Shape;1919;g5279672159_0_1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2" name="Shape 1942"/>
        <p:cNvGrpSpPr/>
        <p:nvPr/>
      </p:nvGrpSpPr>
      <p:grpSpPr>
        <a:xfrm>
          <a:off x="0" y="0"/>
          <a:ext cx="0" cy="0"/>
          <a:chOff x="0" y="0"/>
          <a:chExt cx="0" cy="0"/>
        </a:xfrm>
      </p:grpSpPr>
      <p:sp>
        <p:nvSpPr>
          <p:cNvPr id="1943" name="Google Shape;1943;g5279672159_0_2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4" name="Google Shape;1944;g5279672159_0_29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527967215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527967215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9" name="Shape 1949"/>
        <p:cNvGrpSpPr/>
        <p:nvPr/>
      </p:nvGrpSpPr>
      <p:grpSpPr>
        <a:xfrm>
          <a:off x="0" y="0"/>
          <a:ext cx="0" cy="0"/>
          <a:chOff x="0" y="0"/>
          <a:chExt cx="0" cy="0"/>
        </a:xfrm>
      </p:grpSpPr>
      <p:sp>
        <p:nvSpPr>
          <p:cNvPr id="1950" name="Google Shape;1950;g5279672159_0_29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5279672159_0_29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g5279672159_0_294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3" name="Shape 1983"/>
        <p:cNvGrpSpPr/>
        <p:nvPr/>
      </p:nvGrpSpPr>
      <p:grpSpPr>
        <a:xfrm>
          <a:off x="0" y="0"/>
          <a:ext cx="0" cy="0"/>
          <a:chOff x="0" y="0"/>
          <a:chExt cx="0" cy="0"/>
        </a:xfrm>
      </p:grpSpPr>
      <p:sp>
        <p:nvSpPr>
          <p:cNvPr id="1984" name="Google Shape;1984;g5279672159_0_3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5279672159_0_3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lang="en">
                <a:solidFill>
                  <a:schemeClr val="dk1"/>
                </a:solidFill>
                <a:latin typeface="Proxima Nova"/>
                <a:ea typeface="Proxima Nova"/>
                <a:cs typeface="Proxima Nova"/>
                <a:sym typeface="Proxima Nova"/>
              </a:rPr>
              <a:t>Isolation segments – isolate where workloads run with compute isolation, or isolate how traffic flows to your apps with routing isolation. </a:t>
            </a:r>
            <a:r>
              <a:rPr lang="en" u="sng">
                <a:solidFill>
                  <a:schemeClr val="hlink"/>
                </a:solidFill>
                <a:latin typeface="Proxima Nova"/>
                <a:ea typeface="Proxima Nova"/>
                <a:cs typeface="Proxima Nova"/>
                <a:sym typeface="Proxima Nova"/>
                <a:hlinkClick r:id="rId2"/>
              </a:rPr>
              <a:t>https://content.pivotal.io/blog/tutorial-using-isolation-segments-in-pcf-for-hub-and-spoke-isolation</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8" name="Shape 1538"/>
        <p:cNvGrpSpPr/>
        <p:nvPr/>
      </p:nvGrpSpPr>
      <p:grpSpPr>
        <a:xfrm>
          <a:off x="0" y="0"/>
          <a:ext cx="0" cy="0"/>
          <a:chOff x="0" y="0"/>
          <a:chExt cx="0" cy="0"/>
        </a:xfrm>
      </p:grpSpPr>
      <p:sp>
        <p:nvSpPr>
          <p:cNvPr id="1539" name="Google Shape;1539;g5279672159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5279672159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Immutable infrastructure</a:t>
            </a:r>
            <a:r>
              <a:rPr lang="en"/>
              <a:t> - immutable infrastructure means that it never changes, it just gets re-created over and over. This is what we do with BOSH : </a:t>
            </a:r>
            <a:r>
              <a:rPr lang="en" u="sng">
                <a:solidFill>
                  <a:schemeClr val="hlink"/>
                </a:solidFill>
                <a:hlinkClick r:id="rId2"/>
              </a:rPr>
              <a:t>https://blog.pivotal.io/pivotal-cloud-foundry/products/immutable-infrastructure-windows-and-bosh</a:t>
            </a:r>
            <a:r>
              <a:rPr lang="en"/>
              <a:t>. If your infrastructure is changing often, advanced persistent threats are denied what they need to survive in your systems.</a:t>
            </a:r>
            <a:br>
              <a:rPr lang="en"/>
            </a:br>
            <a:endParaRPr/>
          </a:p>
          <a:p>
            <a:pPr indent="0" lvl="0" marL="0" rtl="0" algn="l">
              <a:spcBef>
                <a:spcPts val="0"/>
              </a:spcBef>
              <a:spcAft>
                <a:spcPts val="0"/>
              </a:spcAft>
              <a:buNone/>
            </a:pPr>
            <a:r>
              <a:rPr b="1" lang="en"/>
              <a:t>2-layer scheduler</a:t>
            </a:r>
            <a:r>
              <a:rPr lang="en"/>
              <a:t> - this is encourages teams to go faster. We schedule the infrastructure with BOSH, and apps with Diego. This helps you update each without impact. Move fast without downtime!</a:t>
            </a:r>
            <a:br>
              <a:rPr lang="en"/>
            </a:br>
            <a:endParaRPr/>
          </a:p>
          <a:p>
            <a:pPr indent="0" lvl="0" marL="0" rtl="0" algn="l">
              <a:spcBef>
                <a:spcPts val="0"/>
              </a:spcBef>
              <a:spcAft>
                <a:spcPts val="0"/>
              </a:spcAft>
              <a:buNone/>
            </a:pPr>
            <a:r>
              <a:rPr b="1" lang="en"/>
              <a:t>Hardened container boundary </a:t>
            </a:r>
            <a:r>
              <a:rPr lang="en"/>
              <a:t>- this means that containers, if a bad actor gets a hold of it, can’t break out and control the host or other parts of the system. We have AppArmor, seccomp, Garden runC to help in this area. These are all industry-standard security features that have been proven out by the Linux &amp; container communities. These are embedded at the core of Pivotal Cloud Foundry: </a:t>
            </a:r>
            <a:r>
              <a:rPr lang="en" u="sng">
                <a:solidFill>
                  <a:schemeClr val="hlink"/>
                </a:solidFill>
                <a:hlinkClick r:id="rId3"/>
              </a:rPr>
              <a:t>https://blog.pivotal.io/pivotal-cloud-foundry/products/adopting-the-runc-container-standard-in-cloud-foundry</a:t>
            </a:r>
            <a:r>
              <a:rPr lang="en"/>
              <a:t>.</a:t>
            </a:r>
            <a:br>
              <a:rPr lang="en"/>
            </a:br>
            <a:endParaRPr/>
          </a:p>
          <a:p>
            <a:pPr indent="0" lvl="0" marL="0" rtl="0" algn="l">
              <a:spcBef>
                <a:spcPts val="0"/>
              </a:spcBef>
              <a:spcAft>
                <a:spcPts val="0"/>
              </a:spcAft>
              <a:buNone/>
            </a:pPr>
            <a:r>
              <a:rPr b="1" lang="en"/>
              <a:t>Constant, full-stack patching</a:t>
            </a:r>
            <a:r>
              <a:rPr lang="en"/>
              <a:t> - don’t patch individual servers, pave them all at once with automation from BOSH. Take the latest “golden” image with the latest patches, make this a stemcell, and then do a rolling deployment (without downtime!) to get the most secure bits live in your environment. This works for the application layer as well, so the full-stack idea comes into play.</a:t>
            </a:r>
            <a:br>
              <a:rPr lang="en"/>
            </a:br>
            <a:endParaRPr/>
          </a:p>
          <a:p>
            <a:pPr indent="0" lvl="0" marL="0" rtl="0" algn="l">
              <a:spcBef>
                <a:spcPts val="0"/>
              </a:spcBef>
              <a:spcAft>
                <a:spcPts val="0"/>
              </a:spcAft>
              <a:buNone/>
            </a:pPr>
            <a:r>
              <a:rPr b="1" lang="en"/>
              <a:t>Ephemeral servers</a:t>
            </a:r>
            <a:r>
              <a:rPr lang="en"/>
              <a:t> - servers that appear quickly, and go away just as quickly. Part of what we do with BOSH. Related to immutable infrastructure.</a:t>
            </a:r>
            <a:br>
              <a:rPr lang="en"/>
            </a:br>
            <a:endParaRPr/>
          </a:p>
          <a:p>
            <a:pPr indent="0" lvl="0" marL="0" rtl="0" algn="l">
              <a:spcBef>
                <a:spcPts val="0"/>
              </a:spcBef>
              <a:spcAft>
                <a:spcPts val="0"/>
              </a:spcAft>
              <a:buNone/>
            </a:pPr>
            <a:r>
              <a:rPr b="1" lang="en"/>
              <a:t>Fully encrypted network</a:t>
            </a:r>
            <a:r>
              <a:rPr lang="en"/>
              <a:t> - encrypt data at rest and in transit. You can enable this within PCF, using our IPSec Add-on, to encrypt data as it flows through PCF.</a:t>
            </a:r>
            <a:br>
              <a:rPr lang="en"/>
            </a:br>
            <a:endParaRPr/>
          </a:p>
          <a:p>
            <a:pPr indent="0" lvl="0" marL="0" rtl="0" algn="l">
              <a:spcBef>
                <a:spcPts val="0"/>
              </a:spcBef>
              <a:spcAft>
                <a:spcPts val="0"/>
              </a:spcAft>
              <a:buClr>
                <a:srgbClr val="000000"/>
              </a:buClr>
              <a:buSzPts val="1100"/>
              <a:buFont typeface="Arial"/>
              <a:buNone/>
            </a:pPr>
            <a:r>
              <a:rPr b="1" lang="en"/>
              <a:t>Ubiquitous policy enforcement </a:t>
            </a:r>
            <a:r>
              <a:rPr lang="en"/>
              <a:t>- the roles and permissions model is embedded in Cloud Foundry. Everyone in your dev and ops teams can have the right level of access for their job, and only access the apps that make sense for them to access.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Control of software supply chain </a:t>
            </a:r>
            <a:r>
              <a:rPr lang="en"/>
              <a:t>- what’s running on your platform? With Buildpacks in Cloud Foundry, it’s easy to see what’s deployed, and what might be vulnerable. Administrators can control what Buildpacks are approved for use, and outdated buildpacks can be removed from the deployment.</a:t>
            </a:r>
            <a:br>
              <a:rPr lang="en"/>
            </a:br>
            <a:endParaRPr/>
          </a:p>
          <a:p>
            <a:pPr indent="0" lvl="0" marL="0" rtl="0" algn="l">
              <a:spcBef>
                <a:spcPts val="0"/>
              </a:spcBef>
              <a:spcAft>
                <a:spcPts val="0"/>
              </a:spcAft>
              <a:buNone/>
            </a:pPr>
            <a:r>
              <a:rPr b="1" lang="en"/>
              <a:t>Monitoring and scanning integration</a:t>
            </a:r>
            <a:r>
              <a:rPr lang="en"/>
              <a:t> - PCF includes tools to ingest logs, events, and metrics, as well as some bundled anti-virus capabilities on our stemcells, with ClamAV.</a:t>
            </a:r>
            <a:br>
              <a:rPr lang="en"/>
            </a:br>
            <a:br>
              <a:rPr lang="en"/>
            </a:br>
            <a:br>
              <a:rPr lang="en"/>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5279672159_0_1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5" name="Google Shape;1555;g5279672159_0_1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Google Shape;1579;g5279672159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5279672159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Google Shape;1585;g5279672159_0_2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5279672159_0_2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5279672159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5279672159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Google Shape;1598;g5279672159_0_2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5279672159_0_2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946" name="Shape 946"/>
        <p:cNvGrpSpPr/>
        <p:nvPr/>
      </p:nvGrpSpPr>
      <p:grpSpPr>
        <a:xfrm>
          <a:off x="0" y="0"/>
          <a:ext cx="0" cy="0"/>
          <a:chOff x="0" y="0"/>
          <a:chExt cx="0" cy="0"/>
        </a:xfrm>
      </p:grpSpPr>
      <p:pic>
        <p:nvPicPr>
          <p:cNvPr id="947" name="Google Shape;947;p108"/>
          <p:cNvPicPr preferRelativeResize="0"/>
          <p:nvPr/>
        </p:nvPicPr>
        <p:blipFill>
          <a:blip r:embed="rId2">
            <a:alphaModFix/>
          </a:blip>
          <a:stretch>
            <a:fillRect/>
          </a:stretch>
        </p:blipFill>
        <p:spPr>
          <a:xfrm>
            <a:off x="0" y="0"/>
            <a:ext cx="9144000" cy="5143489"/>
          </a:xfrm>
          <a:prstGeom prst="rect">
            <a:avLst/>
          </a:prstGeom>
          <a:noFill/>
          <a:ln>
            <a:noFill/>
          </a:ln>
        </p:spPr>
      </p:pic>
      <p:sp>
        <p:nvSpPr>
          <p:cNvPr id="948" name="Google Shape;948;p10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49" name="Google Shape;949;p108"/>
          <p:cNvGrpSpPr/>
          <p:nvPr/>
        </p:nvGrpSpPr>
        <p:grpSpPr>
          <a:xfrm>
            <a:off x="287525" y="4854556"/>
            <a:ext cx="634914" cy="148716"/>
            <a:chOff x="1841475" y="2392725"/>
            <a:chExt cx="3928925" cy="920275"/>
          </a:xfrm>
        </p:grpSpPr>
        <p:sp>
          <p:nvSpPr>
            <p:cNvPr id="950" name="Google Shape;950;p10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0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0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0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0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0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0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0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958" name="Shape 958"/>
        <p:cNvGrpSpPr/>
        <p:nvPr/>
      </p:nvGrpSpPr>
      <p:grpSpPr>
        <a:xfrm>
          <a:off x="0" y="0"/>
          <a:ext cx="0" cy="0"/>
          <a:chOff x="0" y="0"/>
          <a:chExt cx="0" cy="0"/>
        </a:xfrm>
      </p:grpSpPr>
      <p:sp>
        <p:nvSpPr>
          <p:cNvPr id="959" name="Google Shape;959;p10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60" name="Google Shape;960;p109"/>
          <p:cNvGrpSpPr/>
          <p:nvPr/>
        </p:nvGrpSpPr>
        <p:grpSpPr>
          <a:xfrm>
            <a:off x="287525" y="4854556"/>
            <a:ext cx="634914" cy="148716"/>
            <a:chOff x="1841475" y="2392725"/>
            <a:chExt cx="3928925" cy="920275"/>
          </a:xfrm>
        </p:grpSpPr>
        <p:sp>
          <p:nvSpPr>
            <p:cNvPr id="961" name="Google Shape;961;p10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0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0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0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0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0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0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0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969" name="Shape 969"/>
        <p:cNvGrpSpPr/>
        <p:nvPr/>
      </p:nvGrpSpPr>
      <p:grpSpPr>
        <a:xfrm>
          <a:off x="0" y="0"/>
          <a:ext cx="0" cy="0"/>
          <a:chOff x="0" y="0"/>
          <a:chExt cx="0" cy="0"/>
        </a:xfrm>
      </p:grpSpPr>
      <p:cxnSp>
        <p:nvCxnSpPr>
          <p:cNvPr id="970" name="Google Shape;970;p110"/>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971" name="Google Shape;971;p11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72" name="Google Shape;972;p110"/>
          <p:cNvGrpSpPr/>
          <p:nvPr/>
        </p:nvGrpSpPr>
        <p:grpSpPr>
          <a:xfrm>
            <a:off x="287525" y="4854556"/>
            <a:ext cx="634914" cy="148716"/>
            <a:chOff x="1841475" y="2392725"/>
            <a:chExt cx="3928925" cy="920275"/>
          </a:xfrm>
        </p:grpSpPr>
        <p:sp>
          <p:nvSpPr>
            <p:cNvPr id="973" name="Google Shape;973;p11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1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1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1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1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1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1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1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1" name="Google Shape;981;p110"/>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982" name="Google Shape;982;p110"/>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983" name="Google Shape;983;p110"/>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984" name="Shape 984"/>
        <p:cNvGrpSpPr/>
        <p:nvPr/>
      </p:nvGrpSpPr>
      <p:grpSpPr>
        <a:xfrm>
          <a:off x="0" y="0"/>
          <a:ext cx="0" cy="0"/>
          <a:chOff x="0" y="0"/>
          <a:chExt cx="0" cy="0"/>
        </a:xfrm>
      </p:grpSpPr>
      <p:cxnSp>
        <p:nvCxnSpPr>
          <p:cNvPr id="985" name="Google Shape;985;p111"/>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986" name="Google Shape;986;p111"/>
          <p:cNvGrpSpPr/>
          <p:nvPr/>
        </p:nvGrpSpPr>
        <p:grpSpPr>
          <a:xfrm>
            <a:off x="287525" y="4854556"/>
            <a:ext cx="634914" cy="148716"/>
            <a:chOff x="1841475" y="2392725"/>
            <a:chExt cx="3928925" cy="920275"/>
          </a:xfrm>
        </p:grpSpPr>
        <p:sp>
          <p:nvSpPr>
            <p:cNvPr id="987" name="Google Shape;987;p11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1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1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1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1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1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1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11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96" name="Google Shape;996;p111"/>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997" name="Google Shape;997;p111"/>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998" name="Google Shape;998;p111"/>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999" name="Shape 999"/>
        <p:cNvGrpSpPr/>
        <p:nvPr/>
      </p:nvGrpSpPr>
      <p:grpSpPr>
        <a:xfrm>
          <a:off x="0" y="0"/>
          <a:ext cx="0" cy="0"/>
          <a:chOff x="0" y="0"/>
          <a:chExt cx="0" cy="0"/>
        </a:xfrm>
      </p:grpSpPr>
      <p:sp>
        <p:nvSpPr>
          <p:cNvPr id="1000" name="Google Shape;1000;p112"/>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001" name="Google Shape;1001;p112"/>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1002" name="Google Shape;1002;p112"/>
          <p:cNvGrpSpPr/>
          <p:nvPr/>
        </p:nvGrpSpPr>
        <p:grpSpPr>
          <a:xfrm>
            <a:off x="287525" y="4854556"/>
            <a:ext cx="634914" cy="148716"/>
            <a:chOff x="1841475" y="2392725"/>
            <a:chExt cx="3928925" cy="920275"/>
          </a:xfrm>
        </p:grpSpPr>
        <p:sp>
          <p:nvSpPr>
            <p:cNvPr id="1003" name="Google Shape;1003;p11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1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1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1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1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1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1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1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112"/>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2" name="Google Shape;1012;p112"/>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1013" name="Shape 1013"/>
        <p:cNvGrpSpPr/>
        <p:nvPr/>
      </p:nvGrpSpPr>
      <p:grpSpPr>
        <a:xfrm>
          <a:off x="0" y="0"/>
          <a:ext cx="0" cy="0"/>
          <a:chOff x="0" y="0"/>
          <a:chExt cx="0" cy="0"/>
        </a:xfrm>
      </p:grpSpPr>
      <p:grpSp>
        <p:nvGrpSpPr>
          <p:cNvPr id="1014" name="Google Shape;1014;p113"/>
          <p:cNvGrpSpPr/>
          <p:nvPr/>
        </p:nvGrpSpPr>
        <p:grpSpPr>
          <a:xfrm>
            <a:off x="287525" y="4854556"/>
            <a:ext cx="634914" cy="148716"/>
            <a:chOff x="1841475" y="2392725"/>
            <a:chExt cx="3928925" cy="920275"/>
          </a:xfrm>
        </p:grpSpPr>
        <p:sp>
          <p:nvSpPr>
            <p:cNvPr id="1015" name="Google Shape;1015;p11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1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1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1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11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4" name="Google Shape;1024;p113"/>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025" name="Google Shape;1025;p113"/>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026" name="Google Shape;1026;p113"/>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027" name="Google Shape;1027;p113"/>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028" name="Google Shape;1028;p113"/>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1029" name="Google Shape;1029;p113"/>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030" name="Google Shape;1030;p113"/>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031" name="Google Shape;1031;p113"/>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_1_1">
    <p:spTree>
      <p:nvGrpSpPr>
        <p:cNvPr id="1032" name="Shape 1032"/>
        <p:cNvGrpSpPr/>
        <p:nvPr/>
      </p:nvGrpSpPr>
      <p:grpSpPr>
        <a:xfrm>
          <a:off x="0" y="0"/>
          <a:ext cx="0" cy="0"/>
          <a:chOff x="0" y="0"/>
          <a:chExt cx="0" cy="0"/>
        </a:xfrm>
      </p:grpSpPr>
      <p:sp>
        <p:nvSpPr>
          <p:cNvPr id="1033" name="Google Shape;1033;p114"/>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14"/>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1035" name="Google Shape;1035;p114"/>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1036" name="Google Shape;1036;p114"/>
          <p:cNvGrpSpPr/>
          <p:nvPr/>
        </p:nvGrpSpPr>
        <p:grpSpPr>
          <a:xfrm>
            <a:off x="287525" y="4854556"/>
            <a:ext cx="634914" cy="148716"/>
            <a:chOff x="1841475" y="2392725"/>
            <a:chExt cx="3928925" cy="920275"/>
          </a:xfrm>
        </p:grpSpPr>
        <p:sp>
          <p:nvSpPr>
            <p:cNvPr id="1037" name="Google Shape;1037;p11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1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1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5" name="Google Shape;1045;p114"/>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1046" name="Google Shape;1046;p114"/>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114"/>
          <p:cNvSpPr txBox="1"/>
          <p:nvPr>
            <p:ph idx="2" type="body"/>
          </p:nvPr>
        </p:nvSpPr>
        <p:spPr>
          <a:xfrm>
            <a:off x="3810675" y="549625"/>
            <a:ext cx="5047200" cy="4120200"/>
          </a:xfrm>
          <a:prstGeom prst="rect">
            <a:avLst/>
          </a:prstGeom>
          <a:noFill/>
          <a:ln>
            <a:noFill/>
          </a:ln>
        </p:spPr>
        <p:txBody>
          <a:bodyPr anchorCtr="0" anchor="ctr"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1049" name="Shape 1049"/>
        <p:cNvGrpSpPr/>
        <p:nvPr/>
      </p:nvGrpSpPr>
      <p:grpSpPr>
        <a:xfrm>
          <a:off x="0" y="0"/>
          <a:ext cx="0" cy="0"/>
          <a:chOff x="0" y="0"/>
          <a:chExt cx="0" cy="0"/>
        </a:xfrm>
      </p:grpSpPr>
      <p:pic>
        <p:nvPicPr>
          <p:cNvPr descr="IMG_0276.jpg" id="1050" name="Google Shape;1050;p116"/>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1051" name="Google Shape;1051;p116"/>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1052" name="Google Shape;1052;p116"/>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053" name="Google Shape;1053;p116"/>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116"/>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1055" name="Google Shape;1055;p116"/>
          <p:cNvGrpSpPr/>
          <p:nvPr/>
        </p:nvGrpSpPr>
        <p:grpSpPr>
          <a:xfrm>
            <a:off x="634507" y="819388"/>
            <a:ext cx="1337013" cy="313170"/>
            <a:chOff x="1841475" y="2392725"/>
            <a:chExt cx="3928925" cy="920275"/>
          </a:xfrm>
        </p:grpSpPr>
        <p:sp>
          <p:nvSpPr>
            <p:cNvPr id="1056" name="Google Shape;1056;p11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116"/>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1065" name="Shape 1065"/>
        <p:cNvGrpSpPr/>
        <p:nvPr/>
      </p:nvGrpSpPr>
      <p:grpSpPr>
        <a:xfrm>
          <a:off x="0" y="0"/>
          <a:ext cx="0" cy="0"/>
          <a:chOff x="0" y="0"/>
          <a:chExt cx="0" cy="0"/>
        </a:xfrm>
      </p:grpSpPr>
      <p:sp>
        <p:nvSpPr>
          <p:cNvPr id="1066" name="Google Shape;1066;p117"/>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067" name="Google Shape;1067;p117"/>
          <p:cNvGrpSpPr/>
          <p:nvPr/>
        </p:nvGrpSpPr>
        <p:grpSpPr>
          <a:xfrm>
            <a:off x="287525" y="4854556"/>
            <a:ext cx="634914" cy="148716"/>
            <a:chOff x="1841475" y="2392725"/>
            <a:chExt cx="3928925" cy="920275"/>
          </a:xfrm>
        </p:grpSpPr>
        <p:sp>
          <p:nvSpPr>
            <p:cNvPr id="1068" name="Google Shape;1068;p11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1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1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6" name="Google Shape;1076;p117"/>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1077" name="Google Shape;1077;p117"/>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
    <p:spTree>
      <p:nvGrpSpPr>
        <p:cNvPr id="1078" name="Shape 1078"/>
        <p:cNvGrpSpPr/>
        <p:nvPr/>
      </p:nvGrpSpPr>
      <p:grpSpPr>
        <a:xfrm>
          <a:off x="0" y="0"/>
          <a:ext cx="0" cy="0"/>
          <a:chOff x="0" y="0"/>
          <a:chExt cx="0" cy="0"/>
        </a:xfrm>
      </p:grpSpPr>
      <p:sp>
        <p:nvSpPr>
          <p:cNvPr id="1079" name="Google Shape;1079;p118"/>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18"/>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1081" name="Google Shape;1081;p118"/>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1082" name="Google Shape;1082;p118"/>
          <p:cNvGrpSpPr/>
          <p:nvPr/>
        </p:nvGrpSpPr>
        <p:grpSpPr>
          <a:xfrm>
            <a:off x="287525" y="4854556"/>
            <a:ext cx="634914" cy="148716"/>
            <a:chOff x="1841475" y="2392725"/>
            <a:chExt cx="3928925" cy="920275"/>
          </a:xfrm>
        </p:grpSpPr>
        <p:sp>
          <p:nvSpPr>
            <p:cNvPr id="1083" name="Google Shape;1083;p11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1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1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91" name="Google Shape;1091;p118"/>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1092" name="Google Shape;1092;p118"/>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3" name="Google Shape;1093;p118"/>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1094" name="Shape 1094"/>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1095" name="Shape 1095"/>
        <p:cNvGrpSpPr/>
        <p:nvPr/>
      </p:nvGrpSpPr>
      <p:grpSpPr>
        <a:xfrm>
          <a:off x="0" y="0"/>
          <a:ext cx="0" cy="0"/>
          <a:chOff x="0" y="0"/>
          <a:chExt cx="0" cy="0"/>
        </a:xfrm>
      </p:grpSpPr>
      <p:sp>
        <p:nvSpPr>
          <p:cNvPr id="1096" name="Google Shape;1096;p12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97" name="Google Shape;1097;p120"/>
          <p:cNvGrpSpPr/>
          <p:nvPr/>
        </p:nvGrpSpPr>
        <p:grpSpPr>
          <a:xfrm>
            <a:off x="287525" y="4854556"/>
            <a:ext cx="634914" cy="148716"/>
            <a:chOff x="1841475" y="2392725"/>
            <a:chExt cx="3928925" cy="920275"/>
          </a:xfrm>
        </p:grpSpPr>
        <p:sp>
          <p:nvSpPr>
            <p:cNvPr id="1098" name="Google Shape;1098;p12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2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2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2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2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2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2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2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p120"/>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1107" name="Shape 1107"/>
        <p:cNvGrpSpPr/>
        <p:nvPr/>
      </p:nvGrpSpPr>
      <p:grpSpPr>
        <a:xfrm>
          <a:off x="0" y="0"/>
          <a:ext cx="0" cy="0"/>
          <a:chOff x="0" y="0"/>
          <a:chExt cx="0" cy="0"/>
        </a:xfrm>
      </p:grpSpPr>
      <p:sp>
        <p:nvSpPr>
          <p:cNvPr id="1108" name="Google Shape;1108;p12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09" name="Google Shape;1109;p121"/>
          <p:cNvGrpSpPr/>
          <p:nvPr/>
        </p:nvGrpSpPr>
        <p:grpSpPr>
          <a:xfrm>
            <a:off x="287525" y="4854556"/>
            <a:ext cx="634914" cy="148716"/>
            <a:chOff x="1841475" y="2392725"/>
            <a:chExt cx="3928925" cy="920275"/>
          </a:xfrm>
        </p:grpSpPr>
        <p:sp>
          <p:nvSpPr>
            <p:cNvPr id="1110" name="Google Shape;1110;p12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2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2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2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2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2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2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2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121"/>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9" name="Google Shape;1119;p121"/>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120" name="Google Shape;1120;p121"/>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121" name="Google Shape;1121;p121"/>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1122" name="Google Shape;1122;p121"/>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1123" name="Shape 1123"/>
        <p:cNvGrpSpPr/>
        <p:nvPr/>
      </p:nvGrpSpPr>
      <p:grpSpPr>
        <a:xfrm>
          <a:off x="0" y="0"/>
          <a:ext cx="0" cy="0"/>
          <a:chOff x="0" y="0"/>
          <a:chExt cx="0" cy="0"/>
        </a:xfrm>
      </p:grpSpPr>
      <p:pic>
        <p:nvPicPr>
          <p:cNvPr id="1124" name="Google Shape;1124;p122"/>
          <p:cNvPicPr preferRelativeResize="0"/>
          <p:nvPr/>
        </p:nvPicPr>
        <p:blipFill>
          <a:blip r:embed="rId2">
            <a:alphaModFix/>
          </a:blip>
          <a:stretch>
            <a:fillRect/>
          </a:stretch>
        </p:blipFill>
        <p:spPr>
          <a:xfrm>
            <a:off x="0" y="0"/>
            <a:ext cx="9144000" cy="5143489"/>
          </a:xfrm>
          <a:prstGeom prst="rect">
            <a:avLst/>
          </a:prstGeom>
          <a:noFill/>
          <a:ln>
            <a:noFill/>
          </a:ln>
        </p:spPr>
      </p:pic>
      <p:sp>
        <p:nvSpPr>
          <p:cNvPr id="1125" name="Google Shape;1125;p12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26" name="Google Shape;1126;p122"/>
          <p:cNvGrpSpPr/>
          <p:nvPr/>
        </p:nvGrpSpPr>
        <p:grpSpPr>
          <a:xfrm>
            <a:off x="287525" y="4854556"/>
            <a:ext cx="634914" cy="148716"/>
            <a:chOff x="1841475" y="2392725"/>
            <a:chExt cx="3928925" cy="920275"/>
          </a:xfrm>
        </p:grpSpPr>
        <p:sp>
          <p:nvSpPr>
            <p:cNvPr id="1127" name="Google Shape;1127;p12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2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2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2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2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2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2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2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1135" name="Shape 1135"/>
        <p:cNvGrpSpPr/>
        <p:nvPr/>
      </p:nvGrpSpPr>
      <p:grpSpPr>
        <a:xfrm>
          <a:off x="0" y="0"/>
          <a:ext cx="0" cy="0"/>
          <a:chOff x="0" y="0"/>
          <a:chExt cx="0" cy="0"/>
        </a:xfrm>
      </p:grpSpPr>
      <p:sp>
        <p:nvSpPr>
          <p:cNvPr id="1136" name="Google Shape;1136;p12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37" name="Google Shape;1137;p123"/>
          <p:cNvGrpSpPr/>
          <p:nvPr/>
        </p:nvGrpSpPr>
        <p:grpSpPr>
          <a:xfrm>
            <a:off x="287525" y="4854556"/>
            <a:ext cx="634914" cy="148716"/>
            <a:chOff x="1841475" y="2392725"/>
            <a:chExt cx="3928925" cy="920275"/>
          </a:xfrm>
        </p:grpSpPr>
        <p:sp>
          <p:nvSpPr>
            <p:cNvPr id="1138" name="Google Shape;1138;p12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2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2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2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2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2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2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2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1146" name="Shape 1146"/>
        <p:cNvGrpSpPr/>
        <p:nvPr/>
      </p:nvGrpSpPr>
      <p:grpSpPr>
        <a:xfrm>
          <a:off x="0" y="0"/>
          <a:ext cx="0" cy="0"/>
          <a:chOff x="0" y="0"/>
          <a:chExt cx="0" cy="0"/>
        </a:xfrm>
      </p:grpSpPr>
      <p:cxnSp>
        <p:nvCxnSpPr>
          <p:cNvPr id="1147" name="Google Shape;1147;p124"/>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148" name="Google Shape;1148;p124"/>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49" name="Google Shape;1149;p124"/>
          <p:cNvGrpSpPr/>
          <p:nvPr/>
        </p:nvGrpSpPr>
        <p:grpSpPr>
          <a:xfrm>
            <a:off x="287525" y="4854556"/>
            <a:ext cx="634914" cy="148716"/>
            <a:chOff x="1841475" y="2392725"/>
            <a:chExt cx="3928925" cy="920275"/>
          </a:xfrm>
        </p:grpSpPr>
        <p:sp>
          <p:nvSpPr>
            <p:cNvPr id="1150" name="Google Shape;1150;p12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2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2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2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2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2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2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2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8" name="Google Shape;1158;p124"/>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159" name="Google Shape;1159;p124"/>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1160" name="Google Shape;1160;p124"/>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1161" name="Shape 1161"/>
        <p:cNvGrpSpPr/>
        <p:nvPr/>
      </p:nvGrpSpPr>
      <p:grpSpPr>
        <a:xfrm>
          <a:off x="0" y="0"/>
          <a:ext cx="0" cy="0"/>
          <a:chOff x="0" y="0"/>
          <a:chExt cx="0" cy="0"/>
        </a:xfrm>
      </p:grpSpPr>
      <p:cxnSp>
        <p:nvCxnSpPr>
          <p:cNvPr id="1162" name="Google Shape;1162;p125"/>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1163" name="Google Shape;1163;p125"/>
          <p:cNvGrpSpPr/>
          <p:nvPr/>
        </p:nvGrpSpPr>
        <p:grpSpPr>
          <a:xfrm>
            <a:off x="287525" y="4854556"/>
            <a:ext cx="634914" cy="148716"/>
            <a:chOff x="1841475" y="2392725"/>
            <a:chExt cx="3928925" cy="920275"/>
          </a:xfrm>
        </p:grpSpPr>
        <p:sp>
          <p:nvSpPr>
            <p:cNvPr id="1164" name="Google Shape;1164;p12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2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2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2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2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2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2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2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2" name="Google Shape;1172;p12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3" name="Google Shape;1173;p125"/>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174" name="Google Shape;1174;p125"/>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1175" name="Google Shape;1175;p125"/>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1176" name="Shape 1176"/>
        <p:cNvGrpSpPr/>
        <p:nvPr/>
      </p:nvGrpSpPr>
      <p:grpSpPr>
        <a:xfrm>
          <a:off x="0" y="0"/>
          <a:ext cx="0" cy="0"/>
          <a:chOff x="0" y="0"/>
          <a:chExt cx="0" cy="0"/>
        </a:xfrm>
      </p:grpSpPr>
      <p:sp>
        <p:nvSpPr>
          <p:cNvPr id="1177" name="Google Shape;1177;p126"/>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178" name="Google Shape;1178;p126"/>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1179" name="Google Shape;1179;p126"/>
          <p:cNvGrpSpPr/>
          <p:nvPr/>
        </p:nvGrpSpPr>
        <p:grpSpPr>
          <a:xfrm>
            <a:off x="287525" y="4854556"/>
            <a:ext cx="634914" cy="148716"/>
            <a:chOff x="1841475" y="2392725"/>
            <a:chExt cx="3928925" cy="920275"/>
          </a:xfrm>
        </p:grpSpPr>
        <p:sp>
          <p:nvSpPr>
            <p:cNvPr id="1180" name="Google Shape;1180;p12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2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2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2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2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2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2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2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126"/>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126"/>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1190" name="Shape 1190"/>
        <p:cNvGrpSpPr/>
        <p:nvPr/>
      </p:nvGrpSpPr>
      <p:grpSpPr>
        <a:xfrm>
          <a:off x="0" y="0"/>
          <a:ext cx="0" cy="0"/>
          <a:chOff x="0" y="0"/>
          <a:chExt cx="0" cy="0"/>
        </a:xfrm>
      </p:grpSpPr>
      <p:grpSp>
        <p:nvGrpSpPr>
          <p:cNvPr id="1191" name="Google Shape;1191;p127"/>
          <p:cNvGrpSpPr/>
          <p:nvPr/>
        </p:nvGrpSpPr>
        <p:grpSpPr>
          <a:xfrm>
            <a:off x="287525" y="4854556"/>
            <a:ext cx="634914" cy="148716"/>
            <a:chOff x="1841475" y="2392725"/>
            <a:chExt cx="3928925" cy="920275"/>
          </a:xfrm>
        </p:grpSpPr>
        <p:sp>
          <p:nvSpPr>
            <p:cNvPr id="1192" name="Google Shape;1192;p12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2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2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2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2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2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2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2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0" name="Google Shape;1200;p12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1" name="Google Shape;1201;p127"/>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202" name="Google Shape;1202;p127"/>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203" name="Google Shape;1203;p127"/>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204" name="Google Shape;1204;p127"/>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205" name="Google Shape;1205;p127"/>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1206" name="Google Shape;1206;p127"/>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207" name="Google Shape;1207;p127"/>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208" name="Google Shape;1208;p127"/>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 - 1_Title Slide" type="tx">
  <p:cSld name="TITLE_AND_BODY">
    <p:spTree>
      <p:nvGrpSpPr>
        <p:cNvPr id="1209" name="Shape 1209"/>
        <p:cNvGrpSpPr/>
        <p:nvPr/>
      </p:nvGrpSpPr>
      <p:grpSpPr>
        <a:xfrm>
          <a:off x="0" y="0"/>
          <a:ext cx="0" cy="0"/>
          <a:chOff x="0" y="0"/>
          <a:chExt cx="0" cy="0"/>
        </a:xfrm>
      </p:grpSpPr>
      <p:sp>
        <p:nvSpPr>
          <p:cNvPr id="1210" name="Google Shape;1210;p128"/>
          <p:cNvSpPr txBox="1"/>
          <p:nvPr>
            <p:ph idx="12" type="sldNum"/>
          </p:nvPr>
        </p:nvSpPr>
        <p:spPr>
          <a:xfrm>
            <a:off x="8697522" y="837679"/>
            <a:ext cx="244800" cy="190200"/>
          </a:xfrm>
          <a:prstGeom prst="rect">
            <a:avLst/>
          </a:prstGeom>
          <a:noFill/>
          <a:ln>
            <a:noFill/>
          </a:ln>
        </p:spPr>
        <p:txBody>
          <a:bodyPr anchorCtr="0" anchor="t" bIns="26175" lIns="26175" spcFirstLastPara="1" rIns="26175" wrap="square" tIns="26175">
            <a:noAutofit/>
          </a:bodyPr>
          <a:lstStyle>
            <a:lvl1pPr indent="0" lvl="0"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50" name="Shape 50"/>
        <p:cNvGrpSpPr/>
        <p:nvPr/>
      </p:nvGrpSpPr>
      <p:grpSpPr>
        <a:xfrm>
          <a:off x="0" y="0"/>
          <a:ext cx="0" cy="0"/>
          <a:chOff x="0" y="0"/>
          <a:chExt cx="0" cy="0"/>
        </a:xfrm>
      </p:grpSpPr>
      <p:pic>
        <p:nvPicPr>
          <p:cNvPr descr="IMG_0276.jpg" id="51" name="Google Shape;51;p13"/>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52" name="Google Shape;52;p1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53" name="Google Shape;53;p13"/>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54" name="Google Shape;54;p13"/>
          <p:cNvSpPr txBox="1"/>
          <p:nvPr>
            <p:ph type="title"/>
          </p:nvPr>
        </p:nvSpPr>
        <p:spPr>
          <a:xfrm>
            <a:off x="523203" y="1737025"/>
            <a:ext cx="6158400" cy="1191600"/>
          </a:xfrm>
          <a:prstGeom prst="rect">
            <a:avLst/>
          </a:prstGeom>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 name="Google Shape;55;p13"/>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56" name="Google Shape;56;p13"/>
          <p:cNvGrpSpPr/>
          <p:nvPr/>
        </p:nvGrpSpPr>
        <p:grpSpPr>
          <a:xfrm>
            <a:off x="634507" y="819388"/>
            <a:ext cx="1337013" cy="313170"/>
            <a:chOff x="1841475" y="2392725"/>
            <a:chExt cx="3928925" cy="920275"/>
          </a:xfrm>
        </p:grpSpPr>
        <p:sp>
          <p:nvSpPr>
            <p:cNvPr id="57" name="Google Shape;57;p1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13"/>
          <p:cNvSpPr txBox="1"/>
          <p:nvPr>
            <p:ph idx="1" type="subTitle"/>
          </p:nvPr>
        </p:nvSpPr>
        <p:spPr>
          <a:xfrm>
            <a:off x="523200" y="3306700"/>
            <a:ext cx="4173600" cy="1409700"/>
          </a:xfrm>
          <a:prstGeom prst="rect">
            <a:avLst/>
          </a:prstGeom>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211" name="Shape 1211"/>
        <p:cNvGrpSpPr/>
        <p:nvPr/>
      </p:nvGrpSpPr>
      <p:grpSpPr>
        <a:xfrm>
          <a:off x="0" y="0"/>
          <a:ext cx="0" cy="0"/>
          <a:chOff x="0" y="0"/>
          <a:chExt cx="0" cy="0"/>
        </a:xfrm>
      </p:grpSpPr>
      <p:sp>
        <p:nvSpPr>
          <p:cNvPr id="1212" name="Google Shape;1212;p129"/>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213" name="Google Shape;1213;p129"/>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214" name="Google Shape;1214;p129"/>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p:cSld name="Intro">
    <p:spTree>
      <p:nvGrpSpPr>
        <p:cNvPr id="1216" name="Shape 1216"/>
        <p:cNvGrpSpPr/>
        <p:nvPr/>
      </p:nvGrpSpPr>
      <p:grpSpPr>
        <a:xfrm>
          <a:off x="0" y="0"/>
          <a:ext cx="0" cy="0"/>
          <a:chOff x="0" y="0"/>
          <a:chExt cx="0" cy="0"/>
        </a:xfrm>
      </p:grpSpPr>
      <p:sp>
        <p:nvSpPr>
          <p:cNvPr id="1217" name="Google Shape;1217;p131"/>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31"/>
          <p:cNvSpPr txBox="1"/>
          <p:nvPr>
            <p:ph type="title"/>
          </p:nvPr>
        </p:nvSpPr>
        <p:spPr>
          <a:xfrm>
            <a:off x="193341" y="449003"/>
            <a:ext cx="2751300" cy="15744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9pPr>
          </a:lstStyle>
          <a:p/>
        </p:txBody>
      </p:sp>
      <p:sp>
        <p:nvSpPr>
          <p:cNvPr id="1219" name="Google Shape;1219;p131"/>
          <p:cNvSpPr txBox="1"/>
          <p:nvPr>
            <p:ph idx="2" type="title"/>
          </p:nvPr>
        </p:nvSpPr>
        <p:spPr>
          <a:xfrm>
            <a:off x="193341" y="2274309"/>
            <a:ext cx="2751300" cy="1495200"/>
          </a:xfrm>
          <a:prstGeom prst="rect">
            <a:avLst/>
          </a:prstGeom>
          <a:noFill/>
          <a:ln>
            <a:noFill/>
          </a:ln>
        </p:spPr>
        <p:txBody>
          <a:bodyPr anchorCtr="0" anchor="t" bIns="91425" lIns="91425" spcFirstLastPara="1" rIns="91425" wrap="square" tIns="91425"/>
          <a:lstStyle>
            <a:lvl1pPr lvl="0" marR="0" rtl="0" algn="l">
              <a:lnSpc>
                <a:spcPct val="110000"/>
              </a:lnSpc>
              <a:spcBef>
                <a:spcPts val="0"/>
              </a:spcBef>
              <a:spcAft>
                <a:spcPts val="0"/>
              </a:spcAft>
              <a:buClr>
                <a:srgbClr val="FFFFFF"/>
              </a:buClr>
              <a:buSzPts val="1300"/>
              <a:buFont typeface="Proxima Nova"/>
              <a:buNone/>
              <a:defRPr b="0" i="0" sz="13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cxnSp>
        <p:nvCxnSpPr>
          <p:cNvPr id="1220" name="Google Shape;1220;p131"/>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1221" name="Google Shape;1221;p131"/>
          <p:cNvGrpSpPr/>
          <p:nvPr/>
        </p:nvGrpSpPr>
        <p:grpSpPr>
          <a:xfrm>
            <a:off x="287525" y="4854557"/>
            <a:ext cx="634914" cy="148716"/>
            <a:chOff x="1841475" y="2392725"/>
            <a:chExt cx="3928925" cy="920275"/>
          </a:xfrm>
        </p:grpSpPr>
        <p:sp>
          <p:nvSpPr>
            <p:cNvPr id="1222" name="Google Shape;1222;p13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3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3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3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3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3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3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3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30" name="Google Shape;1230;p131"/>
          <p:cNvCxnSpPr/>
          <p:nvPr/>
        </p:nvCxnSpPr>
        <p:spPr>
          <a:xfrm rot="10800000">
            <a:off x="295728" y="2131916"/>
            <a:ext cx="524700" cy="0"/>
          </a:xfrm>
          <a:prstGeom prst="straightConnector1">
            <a:avLst/>
          </a:prstGeom>
          <a:noFill/>
          <a:ln cap="flat" cmpd="sng" w="28575">
            <a:solidFill>
              <a:schemeClr val="accent6"/>
            </a:solidFill>
            <a:prstDash val="solid"/>
            <a:round/>
            <a:headEnd len="sm" w="sm" type="none"/>
            <a:tailEnd len="sm" w="sm"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MODE — Body Standard">
  <p:cSld name="Title Slide_2">
    <p:bg>
      <p:bgPr>
        <a:solidFill>
          <a:schemeClr val="dk1"/>
        </a:solidFill>
      </p:bgPr>
    </p:bg>
    <p:spTree>
      <p:nvGrpSpPr>
        <p:cNvPr id="1231" name="Shape 1231"/>
        <p:cNvGrpSpPr/>
        <p:nvPr/>
      </p:nvGrpSpPr>
      <p:grpSpPr>
        <a:xfrm>
          <a:off x="0" y="0"/>
          <a:ext cx="0" cy="0"/>
          <a:chOff x="0" y="0"/>
          <a:chExt cx="0" cy="0"/>
        </a:xfrm>
      </p:grpSpPr>
      <p:sp>
        <p:nvSpPr>
          <p:cNvPr id="1232" name="Google Shape;1232;p13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500"/>
              <a:buFont typeface="Arial"/>
              <a:buNone/>
              <a:defRPr b="1" i="0" sz="25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33" name="Google Shape;1233;p132"/>
          <p:cNvGrpSpPr/>
          <p:nvPr/>
        </p:nvGrpSpPr>
        <p:grpSpPr>
          <a:xfrm>
            <a:off x="287525" y="4854557"/>
            <a:ext cx="634914" cy="148716"/>
            <a:chOff x="1841475" y="2392725"/>
            <a:chExt cx="3928925" cy="920275"/>
          </a:xfrm>
        </p:grpSpPr>
        <p:sp>
          <p:nvSpPr>
            <p:cNvPr id="1234" name="Google Shape;1234;p13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3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3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3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3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13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3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3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ign Grid">
  <p:cSld name="Title Slide_3">
    <p:spTree>
      <p:nvGrpSpPr>
        <p:cNvPr id="1242" name="Shape 1242"/>
        <p:cNvGrpSpPr/>
        <p:nvPr/>
      </p:nvGrpSpPr>
      <p:grpSpPr>
        <a:xfrm>
          <a:off x="0" y="0"/>
          <a:ext cx="0" cy="0"/>
          <a:chOff x="0" y="0"/>
          <a:chExt cx="0" cy="0"/>
        </a:xfrm>
      </p:grpSpPr>
      <p:sp>
        <p:nvSpPr>
          <p:cNvPr id="1243" name="Google Shape;1243;p13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44" name="Google Shape;1244;p133"/>
          <p:cNvGrpSpPr/>
          <p:nvPr/>
        </p:nvGrpSpPr>
        <p:grpSpPr>
          <a:xfrm>
            <a:off x="287525" y="4854557"/>
            <a:ext cx="634914" cy="148716"/>
            <a:chOff x="1841475" y="2392725"/>
            <a:chExt cx="3928925" cy="920275"/>
          </a:xfrm>
        </p:grpSpPr>
        <p:sp>
          <p:nvSpPr>
            <p:cNvPr id="1245" name="Google Shape;1245;p13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3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3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3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3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3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3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3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253" name="Shape 1253"/>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cSld name="Divider">
    <p:bg>
      <p:bgPr>
        <a:solidFill>
          <a:schemeClr val="lt2"/>
        </a:solidFill>
      </p:bgPr>
    </p:bg>
    <p:spTree>
      <p:nvGrpSpPr>
        <p:cNvPr id="1254" name="Shape 1254"/>
        <p:cNvGrpSpPr/>
        <p:nvPr/>
      </p:nvGrpSpPr>
      <p:grpSpPr>
        <a:xfrm>
          <a:off x="0" y="0"/>
          <a:ext cx="0" cy="0"/>
          <a:chOff x="0" y="0"/>
          <a:chExt cx="0" cy="0"/>
        </a:xfrm>
      </p:grpSpPr>
      <p:sp>
        <p:nvSpPr>
          <p:cNvPr id="1255" name="Google Shape;1255;p135"/>
          <p:cNvSpPr txBox="1"/>
          <p:nvPr>
            <p:ph type="title"/>
          </p:nvPr>
        </p:nvSpPr>
        <p:spPr>
          <a:xfrm>
            <a:off x="856750" y="1803874"/>
            <a:ext cx="7430400" cy="3774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FFFFFF"/>
              </a:buClr>
              <a:buSzPts val="1200"/>
              <a:buFont typeface="Proxima Nova"/>
              <a:buNone/>
              <a:defRPr b="1" i="0" sz="12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56" name="Google Shape;1256;p135"/>
          <p:cNvSpPr txBox="1"/>
          <p:nvPr>
            <p:ph idx="2" type="title"/>
          </p:nvPr>
        </p:nvSpPr>
        <p:spPr>
          <a:xfrm>
            <a:off x="668800" y="2365150"/>
            <a:ext cx="7796700" cy="17025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257" name="Google Shape;1257;p135"/>
          <p:cNvGrpSpPr/>
          <p:nvPr/>
        </p:nvGrpSpPr>
        <p:grpSpPr>
          <a:xfrm>
            <a:off x="287525" y="4854557"/>
            <a:ext cx="634914" cy="148716"/>
            <a:chOff x="1841475" y="2392725"/>
            <a:chExt cx="3928925" cy="920275"/>
          </a:xfrm>
        </p:grpSpPr>
        <p:sp>
          <p:nvSpPr>
            <p:cNvPr id="1258" name="Google Shape;1258;p13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3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3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3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3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3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3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3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6" name="Google Shape;1266;p135"/>
          <p:cNvCxnSpPr/>
          <p:nvPr/>
        </p:nvCxnSpPr>
        <p:spPr>
          <a:xfrm rot="10800000">
            <a:off x="4309650" y="2255484"/>
            <a:ext cx="524700" cy="0"/>
          </a:xfrm>
          <a:prstGeom prst="straightConnector1">
            <a:avLst/>
          </a:prstGeom>
          <a:noFill/>
          <a:ln cap="flat" cmpd="sng" w="28575">
            <a:solidFill>
              <a:schemeClr val="accent6"/>
            </a:solidFill>
            <a:prstDash val="solid"/>
            <a:round/>
            <a:headEnd len="sm" w="sm" type="none"/>
            <a:tailEnd len="sm" w="sm" type="none"/>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Standard">
  <p:cSld name="Title Slide">
    <p:spTree>
      <p:nvGrpSpPr>
        <p:cNvPr id="1267" name="Shape 1267"/>
        <p:cNvGrpSpPr/>
        <p:nvPr/>
      </p:nvGrpSpPr>
      <p:grpSpPr>
        <a:xfrm>
          <a:off x="0" y="0"/>
          <a:ext cx="0" cy="0"/>
          <a:chOff x="0" y="0"/>
          <a:chExt cx="0" cy="0"/>
        </a:xfrm>
      </p:grpSpPr>
      <p:sp>
        <p:nvSpPr>
          <p:cNvPr id="1268" name="Google Shape;1268;p13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69" name="Google Shape;1269;p136"/>
          <p:cNvGrpSpPr/>
          <p:nvPr/>
        </p:nvGrpSpPr>
        <p:grpSpPr>
          <a:xfrm>
            <a:off x="287525" y="4854557"/>
            <a:ext cx="634914" cy="148716"/>
            <a:chOff x="1841475" y="2392725"/>
            <a:chExt cx="3928925" cy="920275"/>
          </a:xfrm>
        </p:grpSpPr>
        <p:sp>
          <p:nvSpPr>
            <p:cNvPr id="1270" name="Google Shape;1270;p13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3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3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3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3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3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3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3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w/ Support">
  <p:cSld name="CUSTOM_5">
    <p:spTree>
      <p:nvGrpSpPr>
        <p:cNvPr id="1278" name="Shape 1278"/>
        <p:cNvGrpSpPr/>
        <p:nvPr/>
      </p:nvGrpSpPr>
      <p:grpSpPr>
        <a:xfrm>
          <a:off x="0" y="0"/>
          <a:ext cx="0" cy="0"/>
          <a:chOff x="0" y="0"/>
          <a:chExt cx="0" cy="0"/>
        </a:xfrm>
      </p:grpSpPr>
      <p:cxnSp>
        <p:nvCxnSpPr>
          <p:cNvPr id="1279" name="Google Shape;1279;p137"/>
          <p:cNvCxnSpPr/>
          <p:nvPr/>
        </p:nvCxnSpPr>
        <p:spPr>
          <a:xfrm rot="10800000">
            <a:off x="6081375" y="905650"/>
            <a:ext cx="0" cy="3958800"/>
          </a:xfrm>
          <a:prstGeom prst="straightConnector1">
            <a:avLst/>
          </a:prstGeom>
          <a:noFill/>
          <a:ln cap="flat" cmpd="sng" w="19050">
            <a:solidFill>
              <a:srgbClr val="D9D9D9"/>
            </a:solidFill>
            <a:prstDash val="solid"/>
            <a:round/>
            <a:headEnd len="sm" w="sm" type="none"/>
            <a:tailEnd len="sm" w="sm" type="none"/>
          </a:ln>
        </p:spPr>
      </p:cxnSp>
      <p:sp>
        <p:nvSpPr>
          <p:cNvPr id="1280" name="Google Shape;1280;p13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81" name="Google Shape;1281;p137"/>
          <p:cNvGrpSpPr/>
          <p:nvPr/>
        </p:nvGrpSpPr>
        <p:grpSpPr>
          <a:xfrm>
            <a:off x="287525" y="4854557"/>
            <a:ext cx="634914" cy="148716"/>
            <a:chOff x="1841475" y="2392725"/>
            <a:chExt cx="3928925" cy="920275"/>
          </a:xfrm>
        </p:grpSpPr>
        <p:sp>
          <p:nvSpPr>
            <p:cNvPr id="1282" name="Google Shape;1282;p13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3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3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3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3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3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3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3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w/ Image">
  <p:cSld name="CUSTOM_5_1">
    <p:spTree>
      <p:nvGrpSpPr>
        <p:cNvPr id="1290" name="Shape 1290"/>
        <p:cNvGrpSpPr/>
        <p:nvPr/>
      </p:nvGrpSpPr>
      <p:grpSpPr>
        <a:xfrm>
          <a:off x="0" y="0"/>
          <a:ext cx="0" cy="0"/>
          <a:chOff x="0" y="0"/>
          <a:chExt cx="0" cy="0"/>
        </a:xfrm>
      </p:grpSpPr>
      <p:sp>
        <p:nvSpPr>
          <p:cNvPr id="1291" name="Google Shape;1291;p138"/>
          <p:cNvSpPr/>
          <p:nvPr/>
        </p:nvSpPr>
        <p:spPr>
          <a:xfrm>
            <a:off x="6078275" y="0"/>
            <a:ext cx="30657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a:ea typeface="Proxima Nova"/>
                <a:cs typeface="Proxima Nova"/>
                <a:sym typeface="Proxima Nova"/>
              </a:rPr>
              <a:t>Cover w/ Image</a:t>
            </a:r>
            <a:endParaRPr b="0" i="0" sz="1000" u="none" cap="none" strike="noStrike">
              <a:solidFill>
                <a:schemeClr val="dk1"/>
              </a:solidFill>
              <a:latin typeface="Proxima Nova"/>
              <a:ea typeface="Proxima Nova"/>
              <a:cs typeface="Proxima Nova"/>
              <a:sym typeface="Proxima Nova"/>
            </a:endParaRPr>
          </a:p>
        </p:txBody>
      </p:sp>
      <p:cxnSp>
        <p:nvCxnSpPr>
          <p:cNvPr id="1292" name="Google Shape;1292;p138"/>
          <p:cNvCxnSpPr/>
          <p:nvPr/>
        </p:nvCxnSpPr>
        <p:spPr>
          <a:xfrm>
            <a:off x="6078286"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1293" name="Google Shape;1293;p138"/>
          <p:cNvGrpSpPr/>
          <p:nvPr/>
        </p:nvGrpSpPr>
        <p:grpSpPr>
          <a:xfrm>
            <a:off x="287525" y="4854557"/>
            <a:ext cx="634914" cy="148716"/>
            <a:chOff x="1841475" y="2392725"/>
            <a:chExt cx="3928925" cy="920275"/>
          </a:xfrm>
        </p:grpSpPr>
        <p:sp>
          <p:nvSpPr>
            <p:cNvPr id="1294" name="Google Shape;1294;p13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3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3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3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3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3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3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3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2" name="Google Shape;1302;p138"/>
          <p:cNvSpPr txBox="1"/>
          <p:nvPr>
            <p:ph type="title"/>
          </p:nvPr>
        </p:nvSpPr>
        <p:spPr>
          <a:xfrm>
            <a:off x="192475" y="151275"/>
            <a:ext cx="4828500" cy="393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Side-by-Side">
  <p:cSld name="CUSTOM_8">
    <p:spTree>
      <p:nvGrpSpPr>
        <p:cNvPr id="1303" name="Shape 1303"/>
        <p:cNvGrpSpPr/>
        <p:nvPr/>
      </p:nvGrpSpPr>
      <p:grpSpPr>
        <a:xfrm>
          <a:off x="0" y="0"/>
          <a:ext cx="0" cy="0"/>
          <a:chOff x="0" y="0"/>
          <a:chExt cx="0" cy="0"/>
        </a:xfrm>
      </p:grpSpPr>
      <p:cxnSp>
        <p:nvCxnSpPr>
          <p:cNvPr id="1304" name="Google Shape;1304;p139"/>
          <p:cNvCxnSpPr/>
          <p:nvPr/>
        </p:nvCxnSpPr>
        <p:spPr>
          <a:xfrm>
            <a:off x="4572000"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1305" name="Google Shape;1305;p139"/>
          <p:cNvGrpSpPr/>
          <p:nvPr/>
        </p:nvGrpSpPr>
        <p:grpSpPr>
          <a:xfrm>
            <a:off x="287525" y="4854557"/>
            <a:ext cx="634914" cy="148716"/>
            <a:chOff x="1841475" y="2392725"/>
            <a:chExt cx="3928925" cy="920275"/>
          </a:xfrm>
        </p:grpSpPr>
        <p:sp>
          <p:nvSpPr>
            <p:cNvPr id="1306" name="Google Shape;1306;p13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3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3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3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3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13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3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3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14" name="Google Shape;1314;p139"/>
          <p:cNvCxnSpPr/>
          <p:nvPr/>
        </p:nvCxnSpPr>
        <p:spPr>
          <a:xfrm rot="10800000">
            <a:off x="4572000" y="905650"/>
            <a:ext cx="0" cy="3958800"/>
          </a:xfrm>
          <a:prstGeom prst="straightConnector1">
            <a:avLst/>
          </a:prstGeom>
          <a:noFill/>
          <a:ln cap="flat" cmpd="sng" w="19050">
            <a:solidFill>
              <a:srgbClr val="D9D9D9"/>
            </a:solidFill>
            <a:prstDash val="solid"/>
            <a:round/>
            <a:headEnd len="sm" w="sm" type="none"/>
            <a:tailEnd len="sm" w="sm" type="none"/>
          </a:ln>
        </p:spPr>
      </p:cxnSp>
      <p:sp>
        <p:nvSpPr>
          <p:cNvPr id="1315" name="Google Shape;1315;p13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66" name="Shape 66"/>
        <p:cNvGrpSpPr/>
        <p:nvPr/>
      </p:nvGrpSpPr>
      <p:grpSpPr>
        <a:xfrm>
          <a:off x="0" y="0"/>
          <a:ext cx="0" cy="0"/>
          <a:chOff x="0" y="0"/>
          <a:chExt cx="0" cy="0"/>
        </a:xfrm>
      </p:grpSpPr>
      <p:cxnSp>
        <p:nvCxnSpPr>
          <p:cNvPr id="67" name="Google Shape;67;p14"/>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68" name="Google Shape;68;p14"/>
          <p:cNvGrpSpPr/>
          <p:nvPr/>
        </p:nvGrpSpPr>
        <p:grpSpPr>
          <a:xfrm>
            <a:off x="287525" y="4854556"/>
            <a:ext cx="634914" cy="148716"/>
            <a:chOff x="1841475" y="2392725"/>
            <a:chExt cx="3928925" cy="920275"/>
          </a:xfrm>
        </p:grpSpPr>
        <p:sp>
          <p:nvSpPr>
            <p:cNvPr id="69" name="Google Shape;69;p1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4"/>
          <p:cNvSpPr txBox="1"/>
          <p:nvPr>
            <p:ph type="title"/>
          </p:nvPr>
        </p:nvSpPr>
        <p:spPr>
          <a:xfrm>
            <a:off x="192475" y="151275"/>
            <a:ext cx="8663100" cy="393900"/>
          </a:xfrm>
          <a:prstGeom prst="rect">
            <a:avLst/>
          </a:prstGeom>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 name="Google Shape;78;p14"/>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79" name="Google Shape;79;p14"/>
          <p:cNvSpPr txBox="1"/>
          <p:nvPr>
            <p:ph idx="1" type="body"/>
          </p:nvPr>
        </p:nvSpPr>
        <p:spPr>
          <a:xfrm>
            <a:off x="192475" y="900400"/>
            <a:ext cx="4112100" cy="3769500"/>
          </a:xfrm>
          <a:prstGeom prst="rect">
            <a:avLst/>
          </a:prstGeom>
          <a:noFill/>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80" name="Google Shape;80;p14"/>
          <p:cNvSpPr txBox="1"/>
          <p:nvPr>
            <p:ph idx="2" type="body"/>
          </p:nvPr>
        </p:nvSpPr>
        <p:spPr>
          <a:xfrm>
            <a:off x="4750000" y="900400"/>
            <a:ext cx="4112100" cy="3769500"/>
          </a:xfrm>
          <a:prstGeom prst="rect">
            <a:avLst/>
          </a:prstGeom>
          <a:noFill/>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1">
  <p:cSld name="CUSTOM_3_1">
    <p:bg>
      <p:bgPr>
        <a:solidFill>
          <a:schemeClr val="lt2"/>
        </a:solidFill>
      </p:bgPr>
    </p:bg>
    <p:spTree>
      <p:nvGrpSpPr>
        <p:cNvPr id="1316" name="Shape 1316"/>
        <p:cNvGrpSpPr/>
        <p:nvPr/>
      </p:nvGrpSpPr>
      <p:grpSpPr>
        <a:xfrm>
          <a:off x="0" y="0"/>
          <a:ext cx="0" cy="0"/>
          <a:chOff x="0" y="0"/>
          <a:chExt cx="0" cy="0"/>
        </a:xfrm>
      </p:grpSpPr>
      <p:pic>
        <p:nvPicPr>
          <p:cNvPr descr="IMG_0276.jpg" id="1317" name="Google Shape;1317;p140"/>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1318" name="Google Shape;1318;p14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9DBD6"/>
              </a:solidFill>
              <a:latin typeface="Arial"/>
              <a:ea typeface="Arial"/>
              <a:cs typeface="Arial"/>
              <a:sym typeface="Arial"/>
            </a:endParaRPr>
          </a:p>
        </p:txBody>
      </p:sp>
      <p:cxnSp>
        <p:nvCxnSpPr>
          <p:cNvPr id="1319" name="Google Shape;1319;p140"/>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320" name="Google Shape;1320;p140"/>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4000"/>
              <a:buFont typeface="Arial"/>
              <a:buNone/>
              <a:defRPr b="1" i="0" sz="40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1" name="Google Shape;1321;p140"/>
          <p:cNvSpPr txBox="1"/>
          <p:nvPr>
            <p:ph idx="2" type="title"/>
          </p:nvPr>
        </p:nvSpPr>
        <p:spPr>
          <a:xfrm>
            <a:off x="523203" y="3306697"/>
            <a:ext cx="4278900" cy="1495200"/>
          </a:xfrm>
          <a:prstGeom prst="rect">
            <a:avLst/>
          </a:prstGeom>
          <a:noFill/>
          <a:ln>
            <a:noFill/>
          </a:ln>
        </p:spPr>
        <p:txBody>
          <a:bodyPr anchorCtr="0" anchor="t" bIns="91425" lIns="91425" spcFirstLastPara="1" rIns="91425" wrap="square" tIns="91425"/>
          <a:lstStyle>
            <a:lvl1pPr lvl="0" marR="0" rtl="0" algn="l">
              <a:lnSpc>
                <a:spcPct val="110000"/>
              </a:lnSpc>
              <a:spcBef>
                <a:spcPts val="0"/>
              </a:spcBef>
              <a:spcAft>
                <a:spcPts val="0"/>
              </a:spcAft>
              <a:buClr>
                <a:srgbClr val="000000"/>
              </a:buClr>
              <a:buSzPts val="1500"/>
              <a:buFont typeface="Arial"/>
              <a:buNone/>
              <a:defRPr b="0" i="0" sz="15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2" name="Google Shape;1322;p140"/>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a:ea typeface="Proxima Nova"/>
                <a:cs typeface="Proxima Nova"/>
                <a:sym typeface="Proxima Nova"/>
              </a:rPr>
              <a:t>© Copyright 2017 Pivotal Software, Inc. All rights Reserved. Version 1.0</a:t>
            </a:r>
            <a:endParaRPr b="0" i="0" sz="6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roxima Nova"/>
              <a:ea typeface="Proxima Nova"/>
              <a:cs typeface="Proxima Nova"/>
              <a:sym typeface="Proxima Nova"/>
            </a:endParaRPr>
          </a:p>
        </p:txBody>
      </p:sp>
      <p:grpSp>
        <p:nvGrpSpPr>
          <p:cNvPr id="1323" name="Google Shape;1323;p140"/>
          <p:cNvGrpSpPr/>
          <p:nvPr/>
        </p:nvGrpSpPr>
        <p:grpSpPr>
          <a:xfrm>
            <a:off x="634507" y="819387"/>
            <a:ext cx="1337013" cy="313170"/>
            <a:chOff x="1841475" y="2392725"/>
            <a:chExt cx="3928925" cy="920275"/>
          </a:xfrm>
        </p:grpSpPr>
        <p:sp>
          <p:nvSpPr>
            <p:cNvPr id="1324" name="Google Shape;1324;p14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4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4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4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4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4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14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14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Blank">
  <p:cSld name="16_Blank">
    <p:bg>
      <p:bgPr>
        <a:solidFill>
          <a:schemeClr val="lt1"/>
        </a:solidFill>
      </p:bgPr>
    </p:bg>
    <p:spTree>
      <p:nvGrpSpPr>
        <p:cNvPr id="1332" name="Shape 1332"/>
        <p:cNvGrpSpPr/>
        <p:nvPr/>
      </p:nvGrpSpPr>
      <p:grpSpPr>
        <a:xfrm>
          <a:off x="0" y="0"/>
          <a:ext cx="0" cy="0"/>
          <a:chOff x="0" y="0"/>
          <a:chExt cx="0" cy="0"/>
        </a:xfrm>
      </p:grpSpPr>
      <p:sp>
        <p:nvSpPr>
          <p:cNvPr id="1333" name="Google Shape;1333;p141"/>
          <p:cNvSpPr/>
          <p:nvPr/>
        </p:nvSpPr>
        <p:spPr>
          <a:xfrm>
            <a:off x="114300" y="112014"/>
            <a:ext cx="8915400" cy="4919400"/>
          </a:xfrm>
          <a:prstGeom prst="rect">
            <a:avLst/>
          </a:prstGeom>
          <a:solidFill>
            <a:srgbClr val="2231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34" name="Google Shape;1334;p141"/>
          <p:cNvSpPr/>
          <p:nvPr>
            <p:ph idx="2" type="pic"/>
          </p:nvPr>
        </p:nvSpPr>
        <p:spPr>
          <a:xfrm>
            <a:off x="114300" y="112713"/>
            <a:ext cx="8915400" cy="49182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Blank">
  <p:cSld name="6_Blank">
    <p:bg>
      <p:bgPr>
        <a:solidFill>
          <a:schemeClr val="lt1"/>
        </a:solidFill>
      </p:bgPr>
    </p:bg>
    <p:spTree>
      <p:nvGrpSpPr>
        <p:cNvPr id="1335" name="Shape 1335"/>
        <p:cNvGrpSpPr/>
        <p:nvPr/>
      </p:nvGrpSpPr>
      <p:grpSpPr>
        <a:xfrm>
          <a:off x="0" y="0"/>
          <a:ext cx="0" cy="0"/>
          <a:chOff x="0" y="0"/>
          <a:chExt cx="0" cy="0"/>
        </a:xfrm>
      </p:grpSpPr>
      <p:sp>
        <p:nvSpPr>
          <p:cNvPr id="1336" name="Google Shape;1336;p142"/>
          <p:cNvSpPr/>
          <p:nvPr/>
        </p:nvSpPr>
        <p:spPr>
          <a:xfrm>
            <a:off x="114300" y="112014"/>
            <a:ext cx="8915400" cy="4919400"/>
          </a:xfrm>
          <a:prstGeom prst="rect">
            <a:avLst/>
          </a:prstGeom>
          <a:solidFill>
            <a:srgbClr val="2231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37" name="Google Shape;1337;p142"/>
          <p:cNvSpPr/>
          <p:nvPr>
            <p:ph idx="2" type="pic"/>
          </p:nvPr>
        </p:nvSpPr>
        <p:spPr>
          <a:xfrm>
            <a:off x="114300" y="112713"/>
            <a:ext cx="8915400" cy="49182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8" name="Google Shape;1338;p142"/>
          <p:cNvSpPr txBox="1"/>
          <p:nvPr>
            <p:ph idx="1" type="body"/>
          </p:nvPr>
        </p:nvSpPr>
        <p:spPr>
          <a:xfrm>
            <a:off x="411480" y="347473"/>
            <a:ext cx="5303400" cy="237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00"/>
              </a:spcBef>
              <a:spcAft>
                <a:spcPts val="0"/>
              </a:spcAft>
              <a:buClr>
                <a:srgbClr val="199F80"/>
              </a:buClr>
              <a:buSzPts val="1400"/>
              <a:buFont typeface="Arial"/>
              <a:buNone/>
              <a:defRPr b="1" i="0" sz="1000" u="none" cap="none" strike="noStrike">
                <a:solidFill>
                  <a:srgbClr val="199F80"/>
                </a:solidFill>
                <a:latin typeface="Arial"/>
                <a:ea typeface="Arial"/>
                <a:cs typeface="Arial"/>
                <a:sym typeface="Arial"/>
              </a:defRPr>
            </a:lvl1pPr>
            <a:lvl2pPr indent="-228600" lvl="1" marL="914400" marR="0" rtl="0" algn="l">
              <a:lnSpc>
                <a:spcPct val="100000"/>
              </a:lnSpc>
              <a:spcBef>
                <a:spcPts val="200"/>
              </a:spcBef>
              <a:spcAft>
                <a:spcPts val="0"/>
              </a:spcAft>
              <a:buClr>
                <a:schemeClr val="accent2"/>
              </a:buClr>
              <a:buSzPts val="1400"/>
              <a:buFont typeface="Arial"/>
              <a:buNone/>
              <a:defRPr b="1" i="0" sz="1000" u="none" cap="none" strike="noStrike">
                <a:solidFill>
                  <a:schemeClr val="accent2"/>
                </a:solidFill>
                <a:latin typeface="Arial"/>
                <a:ea typeface="Arial"/>
                <a:cs typeface="Arial"/>
                <a:sym typeface="Arial"/>
              </a:defRPr>
            </a:lvl2pPr>
            <a:lvl3pPr indent="-228600" lvl="2" marL="1371600" marR="0" rtl="0" algn="l">
              <a:lnSpc>
                <a:spcPct val="100000"/>
              </a:lnSpc>
              <a:spcBef>
                <a:spcPts val="200"/>
              </a:spcBef>
              <a:spcAft>
                <a:spcPts val="0"/>
              </a:spcAft>
              <a:buClr>
                <a:schemeClr val="accent2"/>
              </a:buClr>
              <a:buSzPts val="1400"/>
              <a:buFont typeface="Arial"/>
              <a:buNone/>
              <a:defRPr b="1" i="0" sz="1000" u="none" cap="none" strike="noStrike">
                <a:solidFill>
                  <a:schemeClr val="accent2"/>
                </a:solidFill>
                <a:latin typeface="Arial"/>
                <a:ea typeface="Arial"/>
                <a:cs typeface="Arial"/>
                <a:sym typeface="Arial"/>
              </a:defRPr>
            </a:lvl3pPr>
            <a:lvl4pPr indent="-228600" lvl="3" marL="1828800" marR="0" rtl="0" algn="l">
              <a:lnSpc>
                <a:spcPct val="100000"/>
              </a:lnSpc>
              <a:spcBef>
                <a:spcPts val="200"/>
              </a:spcBef>
              <a:spcAft>
                <a:spcPts val="0"/>
              </a:spcAft>
              <a:buClr>
                <a:schemeClr val="accent2"/>
              </a:buClr>
              <a:buSzPts val="1400"/>
              <a:buFont typeface="Arial"/>
              <a:buNone/>
              <a:defRPr b="1" i="0" sz="1000" u="none" cap="none" strike="noStrike">
                <a:solidFill>
                  <a:schemeClr val="accent2"/>
                </a:solidFill>
                <a:latin typeface="Arial"/>
                <a:ea typeface="Arial"/>
                <a:cs typeface="Arial"/>
                <a:sym typeface="Arial"/>
              </a:defRPr>
            </a:lvl4pPr>
            <a:lvl5pPr indent="-228600" lvl="4" marL="2286000" marR="0" rtl="0" algn="l">
              <a:lnSpc>
                <a:spcPct val="100000"/>
              </a:lnSpc>
              <a:spcBef>
                <a:spcPts val="200"/>
              </a:spcBef>
              <a:spcAft>
                <a:spcPts val="0"/>
              </a:spcAft>
              <a:buClr>
                <a:schemeClr val="accent2"/>
              </a:buClr>
              <a:buSzPts val="1400"/>
              <a:buFont typeface="Arial"/>
              <a:buNone/>
              <a:defRPr b="1" i="0" sz="1000" u="none" cap="none" strike="noStrike">
                <a:solidFill>
                  <a:schemeClr val="accent2"/>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39" name="Google Shape;1339;p142"/>
          <p:cNvSpPr txBox="1"/>
          <p:nvPr>
            <p:ph idx="3" type="body"/>
          </p:nvPr>
        </p:nvSpPr>
        <p:spPr>
          <a:xfrm>
            <a:off x="411480" y="548068"/>
            <a:ext cx="5303400" cy="8145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20"/>
              </a:spcBef>
              <a:spcAft>
                <a:spcPts val="0"/>
              </a:spcAft>
              <a:buClr>
                <a:schemeClr val="lt1"/>
              </a:buClr>
              <a:buSzPts val="1400"/>
              <a:buFont typeface="Arial"/>
              <a:buNone/>
              <a:defRPr b="0" i="0" sz="1600" u="none" cap="none" strike="noStrike">
                <a:solidFill>
                  <a:schemeClr val="lt1"/>
                </a:solidFill>
                <a:latin typeface="Arial"/>
                <a:ea typeface="Arial"/>
                <a:cs typeface="Arial"/>
                <a:sym typeface="Arial"/>
              </a:defRPr>
            </a:lvl1pPr>
            <a:lvl2pPr indent="-228600" lvl="1" marL="914400" marR="0" rtl="0" algn="l">
              <a:lnSpc>
                <a:spcPct val="100000"/>
              </a:lnSpc>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2pPr>
            <a:lvl3pPr indent="-228600" lvl="2" marL="1371600" marR="0" rtl="0" algn="l">
              <a:lnSpc>
                <a:spcPct val="100000"/>
              </a:lnSpc>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type="tx">
  <p:cSld name="TITLE_AND_BODY">
    <p:spTree>
      <p:nvGrpSpPr>
        <p:cNvPr id="1340" name="Shape 1340"/>
        <p:cNvGrpSpPr/>
        <p:nvPr/>
      </p:nvGrpSpPr>
      <p:grpSpPr>
        <a:xfrm>
          <a:off x="0" y="0"/>
          <a:ext cx="0" cy="0"/>
          <a:chOff x="0" y="0"/>
          <a:chExt cx="0" cy="0"/>
        </a:xfrm>
      </p:grpSpPr>
      <p:sp>
        <p:nvSpPr>
          <p:cNvPr id="1341" name="Google Shape;1341;p143"/>
          <p:cNvSpPr txBox="1"/>
          <p:nvPr>
            <p:ph type="title"/>
          </p:nvPr>
        </p:nvSpPr>
        <p:spPr>
          <a:xfrm>
            <a:off x="1812726" y="1701105"/>
            <a:ext cx="5518500" cy="17412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4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4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4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4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4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4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4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4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342" name="Google Shape;1342;p143"/>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343" name="Shape 1343"/>
        <p:cNvGrpSpPr/>
        <p:nvPr/>
      </p:nvGrpSpPr>
      <p:grpSpPr>
        <a:xfrm>
          <a:off x="0" y="0"/>
          <a:ext cx="0" cy="0"/>
          <a:chOff x="0" y="0"/>
          <a:chExt cx="0" cy="0"/>
        </a:xfrm>
      </p:grpSpPr>
      <p:sp>
        <p:nvSpPr>
          <p:cNvPr id="1344" name="Google Shape;1344;p144"/>
          <p:cNvSpPr txBox="1"/>
          <p:nvPr>
            <p:ph idx="1" type="body"/>
          </p:nvPr>
        </p:nvSpPr>
        <p:spPr>
          <a:xfrm>
            <a:off x="1812726" y="3355330"/>
            <a:ext cx="5518500" cy="2478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1400"/>
              <a:buFont typeface="Helvetica Neue"/>
              <a:buNone/>
              <a:defRPr b="0" i="0" sz="12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317500" lvl="5" marL="27432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17500" lvl="6" marL="32004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17500" lvl="7" marL="36576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17500" lvl="8" marL="41148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1345" name="Google Shape;1345;p144"/>
          <p:cNvSpPr txBox="1"/>
          <p:nvPr>
            <p:ph idx="2" type="body"/>
          </p:nvPr>
        </p:nvSpPr>
        <p:spPr>
          <a:xfrm>
            <a:off x="1812726" y="2250132"/>
            <a:ext cx="5518500" cy="3621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000000"/>
              </a:buClr>
              <a:buSzPts val="1400"/>
              <a:buFont typeface="Helvetica Neue"/>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317500" lvl="5" marL="27432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17500" lvl="6" marL="32004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17500" lvl="7" marL="36576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17500" lvl="8" marL="41148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1346" name="Google Shape;1346;p144"/>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Custom Layout">
  <p:cSld name="11_Custom Layout">
    <p:spTree>
      <p:nvGrpSpPr>
        <p:cNvPr id="1347" name="Shape 1347"/>
        <p:cNvGrpSpPr/>
        <p:nvPr/>
      </p:nvGrpSpPr>
      <p:grpSpPr>
        <a:xfrm>
          <a:off x="0" y="0"/>
          <a:ext cx="0" cy="0"/>
          <a:chOff x="0" y="0"/>
          <a:chExt cx="0" cy="0"/>
        </a:xfrm>
      </p:grpSpPr>
      <p:pic>
        <p:nvPicPr>
          <p:cNvPr descr="pivotal_green.png" id="1348" name="Google Shape;1348;p145"/>
          <p:cNvPicPr preferRelativeResize="0"/>
          <p:nvPr/>
        </p:nvPicPr>
        <p:blipFill rotWithShape="1">
          <a:blip r:embed="rId2">
            <a:alphaModFix/>
          </a:blip>
          <a:srcRect b="0" l="0" r="0" t="0"/>
          <a:stretch/>
        </p:blipFill>
        <p:spPr>
          <a:xfrm>
            <a:off x="7788438" y="4656658"/>
            <a:ext cx="831300" cy="204299"/>
          </a:xfrm>
          <a:prstGeom prst="rect">
            <a:avLst/>
          </a:prstGeom>
          <a:noFill/>
          <a:ln>
            <a:noFill/>
          </a:ln>
        </p:spPr>
      </p:pic>
      <p:sp>
        <p:nvSpPr>
          <p:cNvPr id="1349" name="Google Shape;1349;p145"/>
          <p:cNvSpPr txBox="1"/>
          <p:nvPr>
            <p:ph idx="12" type="sldNum"/>
          </p:nvPr>
        </p:nvSpPr>
        <p:spPr>
          <a:xfrm>
            <a:off x="524348" y="4651813"/>
            <a:ext cx="2133600" cy="274500"/>
          </a:xfrm>
          <a:prstGeom prst="rect">
            <a:avLst/>
          </a:prstGeom>
          <a:noFill/>
          <a:ln>
            <a:noFill/>
          </a:ln>
        </p:spPr>
        <p:txBody>
          <a:bodyPr anchorCtr="0" anchor="ctr" bIns="45700" lIns="0"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Blank">
  <p:cSld name="11_Blank">
    <p:bg>
      <p:bgPr>
        <a:solidFill>
          <a:schemeClr val="lt1"/>
        </a:solidFill>
      </p:bgPr>
    </p:bg>
    <p:spTree>
      <p:nvGrpSpPr>
        <p:cNvPr id="1350" name="Shape 1350"/>
        <p:cNvGrpSpPr/>
        <p:nvPr/>
      </p:nvGrpSpPr>
      <p:grpSpPr>
        <a:xfrm>
          <a:off x="0" y="0"/>
          <a:ext cx="0" cy="0"/>
          <a:chOff x="0" y="0"/>
          <a:chExt cx="0" cy="0"/>
        </a:xfrm>
      </p:grpSpPr>
      <p:sp>
        <p:nvSpPr>
          <p:cNvPr id="1351" name="Google Shape;1351;p146"/>
          <p:cNvSpPr/>
          <p:nvPr/>
        </p:nvSpPr>
        <p:spPr>
          <a:xfrm>
            <a:off x="0" y="0"/>
            <a:ext cx="4572000" cy="5143500"/>
          </a:xfrm>
          <a:prstGeom prst="rect">
            <a:avLst/>
          </a:prstGeom>
          <a:solidFill>
            <a:srgbClr val="199F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lank">
  <p:cSld name="2_Blank">
    <p:spTree>
      <p:nvGrpSpPr>
        <p:cNvPr id="1352" name="Shape 1352"/>
        <p:cNvGrpSpPr/>
        <p:nvPr/>
      </p:nvGrpSpPr>
      <p:grpSpPr>
        <a:xfrm>
          <a:off x="0" y="0"/>
          <a:ext cx="0" cy="0"/>
          <a:chOff x="0" y="0"/>
          <a:chExt cx="0" cy="0"/>
        </a:xfrm>
      </p:grpSpPr>
      <p:sp>
        <p:nvSpPr>
          <p:cNvPr id="1353" name="Google Shape;1353;p147"/>
          <p:cNvSpPr txBox="1"/>
          <p:nvPr>
            <p:ph idx="12" type="sldNum"/>
          </p:nvPr>
        </p:nvSpPr>
        <p:spPr>
          <a:xfrm>
            <a:off x="524348" y="4651813"/>
            <a:ext cx="2133600" cy="274500"/>
          </a:xfrm>
          <a:prstGeom prst="rect">
            <a:avLst/>
          </a:prstGeom>
          <a:noFill/>
          <a:ln>
            <a:noFill/>
          </a:ln>
        </p:spPr>
        <p:txBody>
          <a:bodyPr anchorCtr="0" anchor="ctr" bIns="45700" lIns="0"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54" name="Google Shape;1354;p147"/>
          <p:cNvSpPr/>
          <p:nvPr/>
        </p:nvSpPr>
        <p:spPr>
          <a:xfrm>
            <a:off x="114300" y="112014"/>
            <a:ext cx="8915400" cy="4919400"/>
          </a:xfrm>
          <a:prstGeom prst="rect">
            <a:avLst/>
          </a:prstGeom>
          <a:solidFill>
            <a:srgbClr val="0E67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votal_white.png" id="1355" name="Google Shape;1355;p147"/>
          <p:cNvPicPr preferRelativeResize="0"/>
          <p:nvPr/>
        </p:nvPicPr>
        <p:blipFill rotWithShape="1">
          <a:blip r:embed="rId2">
            <a:alphaModFix/>
          </a:blip>
          <a:srcRect b="0" l="0" r="0" t="0"/>
          <a:stretch/>
        </p:blipFill>
        <p:spPr>
          <a:xfrm>
            <a:off x="8094069" y="4708315"/>
            <a:ext cx="755700" cy="18570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Blank">
  <p:cSld name="10_Blank">
    <p:bg>
      <p:bgPr>
        <a:solidFill>
          <a:schemeClr val="lt1"/>
        </a:solidFill>
      </p:bgPr>
    </p:bg>
    <p:spTree>
      <p:nvGrpSpPr>
        <p:cNvPr id="1356" name="Shape 1356"/>
        <p:cNvGrpSpPr/>
        <p:nvPr/>
      </p:nvGrpSpPr>
      <p:grpSpPr>
        <a:xfrm>
          <a:off x="0" y="0"/>
          <a:ext cx="0" cy="0"/>
          <a:chOff x="0" y="0"/>
          <a:chExt cx="0" cy="0"/>
        </a:xfrm>
      </p:grpSpPr>
      <p:sp>
        <p:nvSpPr>
          <p:cNvPr id="1357" name="Google Shape;1357;p148"/>
          <p:cNvSpPr/>
          <p:nvPr/>
        </p:nvSpPr>
        <p:spPr>
          <a:xfrm>
            <a:off x="4572000" y="0"/>
            <a:ext cx="4572000" cy="5143500"/>
          </a:xfrm>
          <a:prstGeom prst="rect">
            <a:avLst/>
          </a:prstGeom>
          <a:solidFill>
            <a:srgbClr val="199F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1359" name="Shape 1359"/>
        <p:cNvGrpSpPr/>
        <p:nvPr/>
      </p:nvGrpSpPr>
      <p:grpSpPr>
        <a:xfrm>
          <a:off x="0" y="0"/>
          <a:ext cx="0" cy="0"/>
          <a:chOff x="0" y="0"/>
          <a:chExt cx="0" cy="0"/>
        </a:xfrm>
      </p:grpSpPr>
      <p:pic>
        <p:nvPicPr>
          <p:cNvPr descr="SiliconValley-01.jpg" id="1360" name="Google Shape;1360;p150"/>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1361" name="Google Shape;1361;p15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1362" name="Google Shape;1362;p150"/>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363" name="Google Shape;1363;p150"/>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150"/>
          <p:cNvSpPr txBox="1"/>
          <p:nvPr>
            <p:ph idx="2" type="title"/>
          </p:nvPr>
        </p:nvSpPr>
        <p:spPr>
          <a:xfrm>
            <a:off x="523203" y="3306697"/>
            <a:ext cx="42789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150"/>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1366" name="Google Shape;1366;p150"/>
          <p:cNvGrpSpPr/>
          <p:nvPr/>
        </p:nvGrpSpPr>
        <p:grpSpPr>
          <a:xfrm>
            <a:off x="634507" y="819388"/>
            <a:ext cx="1337013" cy="313170"/>
            <a:chOff x="1841475" y="2392725"/>
            <a:chExt cx="3928925" cy="920275"/>
          </a:xfrm>
        </p:grpSpPr>
        <p:sp>
          <p:nvSpPr>
            <p:cNvPr id="1367" name="Google Shape;1367;p15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5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5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5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5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5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5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5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mp Basic with Rule">
  <p:cSld name="Temp Basic with Rule">
    <p:bg>
      <p:bgPr>
        <a:solidFill>
          <a:srgbClr val="17232A"/>
        </a:solidFill>
      </p:bgPr>
    </p:bg>
    <p:spTree>
      <p:nvGrpSpPr>
        <p:cNvPr id="81" name="Shape 81"/>
        <p:cNvGrpSpPr/>
        <p:nvPr/>
      </p:nvGrpSpPr>
      <p:grpSpPr>
        <a:xfrm>
          <a:off x="0" y="0"/>
          <a:ext cx="0" cy="0"/>
          <a:chOff x="0" y="0"/>
          <a:chExt cx="0" cy="0"/>
        </a:xfrm>
      </p:grpSpPr>
      <p:sp>
        <p:nvSpPr>
          <p:cNvPr id="82" name="Google Shape;82;p15"/>
          <p:cNvSpPr txBox="1"/>
          <p:nvPr>
            <p:ph type="title"/>
          </p:nvPr>
        </p:nvSpPr>
        <p:spPr>
          <a:xfrm>
            <a:off x="457199" y="320040"/>
            <a:ext cx="8229600" cy="363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83" name="Google Shape;83;p15"/>
          <p:cNvSpPr txBox="1"/>
          <p:nvPr>
            <p:ph idx="1" type="body"/>
          </p:nvPr>
        </p:nvSpPr>
        <p:spPr>
          <a:xfrm>
            <a:off x="457200" y="1108074"/>
            <a:ext cx="8229600" cy="30828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spcBef>
                <a:spcPts val="1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spcBef>
                <a:spcPts val="1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spcBef>
                <a:spcPts val="1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spcBef>
                <a:spcPts val="1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84" name="Google Shape;84;p15"/>
          <p:cNvSpPr/>
          <p:nvPr/>
        </p:nvSpPr>
        <p:spPr>
          <a:xfrm>
            <a:off x="0" y="4629150"/>
            <a:ext cx="9144000" cy="385800"/>
          </a:xfrm>
          <a:prstGeom prst="rect">
            <a:avLst/>
          </a:prstGeom>
          <a:solidFill>
            <a:srgbClr val="0078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85" name="Google Shape;85;p15"/>
          <p:cNvSpPr txBox="1"/>
          <p:nvPr/>
        </p:nvSpPr>
        <p:spPr>
          <a:xfrm>
            <a:off x="366713" y="5018449"/>
            <a:ext cx="2274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u="none" cap="none" strike="noStrike">
                <a:solidFill>
                  <a:srgbClr val="7F7F7F"/>
                </a:solidFill>
                <a:latin typeface="Arial"/>
                <a:ea typeface="Arial"/>
                <a:cs typeface="Arial"/>
                <a:sym typeface="Arial"/>
              </a:rPr>
              <a:t>© Copyright 2015 Pivotal. All rights reserved.</a:t>
            </a:r>
            <a:endParaRPr b="0" i="0" sz="600" u="none" cap="none" strike="noStrike">
              <a:solidFill>
                <a:srgbClr val="7F7F7F"/>
              </a:solidFill>
              <a:latin typeface="Arial"/>
              <a:ea typeface="Arial"/>
              <a:cs typeface="Arial"/>
              <a:sym typeface="Arial"/>
            </a:endParaRPr>
          </a:p>
        </p:txBody>
      </p:sp>
      <p:pic>
        <p:nvPicPr>
          <p:cNvPr descr="Pivotal_Logo_white.png" id="86" name="Google Shape;86;p15"/>
          <p:cNvPicPr preferRelativeResize="0"/>
          <p:nvPr/>
        </p:nvPicPr>
        <p:blipFill rotWithShape="1">
          <a:blip r:embed="rId2">
            <a:alphaModFix/>
          </a:blip>
          <a:srcRect b="0" l="0" r="0" t="0"/>
          <a:stretch/>
        </p:blipFill>
        <p:spPr>
          <a:xfrm>
            <a:off x="7941733" y="4713966"/>
            <a:ext cx="957262" cy="219455"/>
          </a:xfrm>
          <a:prstGeom prst="rect">
            <a:avLst/>
          </a:prstGeom>
          <a:noFill/>
          <a:ln>
            <a:noFill/>
          </a:ln>
        </p:spPr>
      </p:pic>
      <p:cxnSp>
        <p:nvCxnSpPr>
          <p:cNvPr id="87" name="Google Shape;87;p15"/>
          <p:cNvCxnSpPr/>
          <p:nvPr/>
        </p:nvCxnSpPr>
        <p:spPr>
          <a:xfrm>
            <a:off x="0" y="885931"/>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1375" name="Shape 1375"/>
        <p:cNvGrpSpPr/>
        <p:nvPr/>
      </p:nvGrpSpPr>
      <p:grpSpPr>
        <a:xfrm>
          <a:off x="0" y="0"/>
          <a:ext cx="0" cy="0"/>
          <a:chOff x="0" y="0"/>
          <a:chExt cx="0" cy="0"/>
        </a:xfrm>
      </p:grpSpPr>
      <p:sp>
        <p:nvSpPr>
          <p:cNvPr id="1376" name="Google Shape;1376;p151"/>
          <p:cNvSpPr txBox="1"/>
          <p:nvPr>
            <p:ph type="title"/>
          </p:nvPr>
        </p:nvSpPr>
        <p:spPr>
          <a:xfrm>
            <a:off x="856750" y="1803874"/>
            <a:ext cx="7430400" cy="3774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FFFFFF"/>
              </a:buClr>
              <a:buSzPts val="1200"/>
              <a:buFont typeface="Proxima Nova"/>
              <a:buNone/>
              <a:defRPr b="1" i="0" sz="1200" u="none" cap="none" strike="noStrike">
                <a:solidFill>
                  <a:srgbClr val="FFFFFF"/>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377" name="Google Shape;1377;p151"/>
          <p:cNvSpPr txBox="1"/>
          <p:nvPr>
            <p:ph idx="2"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378" name="Google Shape;1378;p151"/>
          <p:cNvGrpSpPr/>
          <p:nvPr/>
        </p:nvGrpSpPr>
        <p:grpSpPr>
          <a:xfrm>
            <a:off x="287525" y="4854556"/>
            <a:ext cx="634914" cy="148716"/>
            <a:chOff x="1841475" y="2392725"/>
            <a:chExt cx="3928925" cy="920275"/>
          </a:xfrm>
        </p:grpSpPr>
        <p:sp>
          <p:nvSpPr>
            <p:cNvPr id="1379" name="Google Shape;1379;p15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5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5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5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5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5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5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5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87" name="Google Shape;1387;p151"/>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1388" name="Shape 1388"/>
        <p:cNvGrpSpPr/>
        <p:nvPr/>
      </p:nvGrpSpPr>
      <p:grpSpPr>
        <a:xfrm>
          <a:off x="0" y="0"/>
          <a:ext cx="0" cy="0"/>
          <a:chOff x="0" y="0"/>
          <a:chExt cx="0" cy="0"/>
        </a:xfrm>
      </p:grpSpPr>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1389" name="Shape 1389"/>
        <p:cNvGrpSpPr/>
        <p:nvPr/>
      </p:nvGrpSpPr>
      <p:grpSpPr>
        <a:xfrm>
          <a:off x="0" y="0"/>
          <a:ext cx="0" cy="0"/>
          <a:chOff x="0" y="0"/>
          <a:chExt cx="0" cy="0"/>
        </a:xfrm>
      </p:grpSpPr>
      <p:sp>
        <p:nvSpPr>
          <p:cNvPr id="1390" name="Google Shape;1390;p15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91" name="Google Shape;1391;p153"/>
          <p:cNvGrpSpPr/>
          <p:nvPr/>
        </p:nvGrpSpPr>
        <p:grpSpPr>
          <a:xfrm>
            <a:off x="287525" y="4854556"/>
            <a:ext cx="634914" cy="148716"/>
            <a:chOff x="1841475" y="2392725"/>
            <a:chExt cx="3928925" cy="920275"/>
          </a:xfrm>
        </p:grpSpPr>
        <p:sp>
          <p:nvSpPr>
            <p:cNvPr id="1392" name="Google Shape;1392;p15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5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5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5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5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5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5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5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153"/>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1" name="Google Shape;1401;p153"/>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402" name="Google Shape;1402;p153"/>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403" name="Google Shape;1403;p153"/>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1404" name="Google Shape;1404;p153"/>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1405" name="Shape 1405"/>
        <p:cNvGrpSpPr/>
        <p:nvPr/>
      </p:nvGrpSpPr>
      <p:grpSpPr>
        <a:xfrm>
          <a:off x="0" y="0"/>
          <a:ext cx="0" cy="0"/>
          <a:chOff x="0" y="0"/>
          <a:chExt cx="0" cy="0"/>
        </a:xfrm>
      </p:grpSpPr>
      <p:pic>
        <p:nvPicPr>
          <p:cNvPr id="1406" name="Google Shape;1406;p154"/>
          <p:cNvPicPr preferRelativeResize="0"/>
          <p:nvPr/>
        </p:nvPicPr>
        <p:blipFill>
          <a:blip r:embed="rId2">
            <a:alphaModFix/>
          </a:blip>
          <a:stretch>
            <a:fillRect/>
          </a:stretch>
        </p:blipFill>
        <p:spPr>
          <a:xfrm>
            <a:off x="0" y="0"/>
            <a:ext cx="9144000" cy="5143489"/>
          </a:xfrm>
          <a:prstGeom prst="rect">
            <a:avLst/>
          </a:prstGeom>
          <a:noFill/>
          <a:ln>
            <a:noFill/>
          </a:ln>
        </p:spPr>
      </p:pic>
      <p:sp>
        <p:nvSpPr>
          <p:cNvPr id="1407" name="Google Shape;1407;p154"/>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08" name="Google Shape;1408;p154"/>
          <p:cNvGrpSpPr/>
          <p:nvPr/>
        </p:nvGrpSpPr>
        <p:grpSpPr>
          <a:xfrm>
            <a:off x="287525" y="4854556"/>
            <a:ext cx="634914" cy="148716"/>
            <a:chOff x="1841475" y="2392725"/>
            <a:chExt cx="3928925" cy="920275"/>
          </a:xfrm>
        </p:grpSpPr>
        <p:sp>
          <p:nvSpPr>
            <p:cNvPr id="1409" name="Google Shape;1409;p15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5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5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5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5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5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5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5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1417" name="Shape 1417"/>
        <p:cNvGrpSpPr/>
        <p:nvPr/>
      </p:nvGrpSpPr>
      <p:grpSpPr>
        <a:xfrm>
          <a:off x="0" y="0"/>
          <a:ext cx="0" cy="0"/>
          <a:chOff x="0" y="0"/>
          <a:chExt cx="0" cy="0"/>
        </a:xfrm>
      </p:grpSpPr>
      <p:sp>
        <p:nvSpPr>
          <p:cNvPr id="1418" name="Google Shape;1418;p15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19" name="Google Shape;1419;p155"/>
          <p:cNvGrpSpPr/>
          <p:nvPr/>
        </p:nvGrpSpPr>
        <p:grpSpPr>
          <a:xfrm>
            <a:off x="287525" y="4854556"/>
            <a:ext cx="634914" cy="148716"/>
            <a:chOff x="1841475" y="2392725"/>
            <a:chExt cx="3928925" cy="920275"/>
          </a:xfrm>
        </p:grpSpPr>
        <p:sp>
          <p:nvSpPr>
            <p:cNvPr id="1420" name="Google Shape;1420;p15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5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5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5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5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5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5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5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1428" name="Shape 1428"/>
        <p:cNvGrpSpPr/>
        <p:nvPr/>
      </p:nvGrpSpPr>
      <p:grpSpPr>
        <a:xfrm>
          <a:off x="0" y="0"/>
          <a:ext cx="0" cy="0"/>
          <a:chOff x="0" y="0"/>
          <a:chExt cx="0" cy="0"/>
        </a:xfrm>
      </p:grpSpPr>
      <p:grpSp>
        <p:nvGrpSpPr>
          <p:cNvPr id="1429" name="Google Shape;1429;p156"/>
          <p:cNvGrpSpPr/>
          <p:nvPr/>
        </p:nvGrpSpPr>
        <p:grpSpPr>
          <a:xfrm>
            <a:off x="287525" y="4854556"/>
            <a:ext cx="634914" cy="148716"/>
            <a:chOff x="1841475" y="2392725"/>
            <a:chExt cx="3928925" cy="920275"/>
          </a:xfrm>
        </p:grpSpPr>
        <p:sp>
          <p:nvSpPr>
            <p:cNvPr id="1430" name="Google Shape;1430;p15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5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5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5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5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5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5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5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15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156"/>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440" name="Google Shape;1440;p156"/>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441" name="Google Shape;1441;p156"/>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442" name="Google Shape;1442;p156"/>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443" name="Google Shape;1443;p156"/>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1444" name="Google Shape;1444;p156"/>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445" name="Google Shape;1445;p156"/>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446" name="Google Shape;1446;p156"/>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2">
  <p:cSld name="Title Slide_6">
    <p:spTree>
      <p:nvGrpSpPr>
        <p:cNvPr id="1447" name="Shape 1447"/>
        <p:cNvGrpSpPr/>
        <p:nvPr/>
      </p:nvGrpSpPr>
      <p:grpSpPr>
        <a:xfrm>
          <a:off x="0" y="0"/>
          <a:ext cx="0" cy="0"/>
          <a:chOff x="0" y="0"/>
          <a:chExt cx="0" cy="0"/>
        </a:xfrm>
      </p:grpSpPr>
      <p:sp>
        <p:nvSpPr>
          <p:cNvPr id="1448" name="Google Shape;1448;p15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157"/>
          <p:cNvGrpSpPr/>
          <p:nvPr/>
        </p:nvGrpSpPr>
        <p:grpSpPr>
          <a:xfrm>
            <a:off x="287525" y="4854556"/>
            <a:ext cx="634914" cy="148716"/>
            <a:chOff x="1841475" y="2392725"/>
            <a:chExt cx="3928925" cy="920275"/>
          </a:xfrm>
        </p:grpSpPr>
        <p:sp>
          <p:nvSpPr>
            <p:cNvPr id="1450" name="Google Shape;1450;p15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5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5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5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5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5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5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5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157"/>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2">
  <p:cSld name="Intro_2">
    <p:spTree>
      <p:nvGrpSpPr>
        <p:cNvPr id="1459" name="Shape 1459"/>
        <p:cNvGrpSpPr/>
        <p:nvPr/>
      </p:nvGrpSpPr>
      <p:grpSpPr>
        <a:xfrm>
          <a:off x="0" y="0"/>
          <a:ext cx="0" cy="0"/>
          <a:chOff x="0" y="0"/>
          <a:chExt cx="0" cy="0"/>
        </a:xfrm>
      </p:grpSpPr>
      <p:sp>
        <p:nvSpPr>
          <p:cNvPr id="1460" name="Google Shape;1460;p158"/>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58"/>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1462" name="Google Shape;1462;p158"/>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1463" name="Google Shape;1463;p158"/>
          <p:cNvGrpSpPr/>
          <p:nvPr/>
        </p:nvGrpSpPr>
        <p:grpSpPr>
          <a:xfrm>
            <a:off x="287525" y="4854556"/>
            <a:ext cx="634914" cy="148716"/>
            <a:chOff x="1841475" y="2392725"/>
            <a:chExt cx="3928925" cy="920275"/>
          </a:xfrm>
        </p:grpSpPr>
        <p:sp>
          <p:nvSpPr>
            <p:cNvPr id="1464" name="Google Shape;1464;p15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5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5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5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5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5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5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158"/>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1473" name="Google Shape;1473;p158"/>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4" name="Google Shape;1474;p158"/>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_7">
    <p:spTree>
      <p:nvGrpSpPr>
        <p:cNvPr id="1475" name="Shape 1475"/>
        <p:cNvGrpSpPr/>
        <p:nvPr/>
      </p:nvGrpSpPr>
      <p:grpSpPr>
        <a:xfrm>
          <a:off x="0" y="0"/>
          <a:ext cx="0" cy="0"/>
          <a:chOff x="0" y="0"/>
          <a:chExt cx="0" cy="0"/>
        </a:xfrm>
      </p:grpSpPr>
      <p:sp>
        <p:nvSpPr>
          <p:cNvPr id="1476" name="Google Shape;1476;p15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77" name="Google Shape;1477;p159"/>
          <p:cNvGrpSpPr/>
          <p:nvPr/>
        </p:nvGrpSpPr>
        <p:grpSpPr>
          <a:xfrm>
            <a:off x="287525" y="4854556"/>
            <a:ext cx="634914" cy="148716"/>
            <a:chOff x="1841475" y="2392725"/>
            <a:chExt cx="3928925" cy="920275"/>
          </a:xfrm>
        </p:grpSpPr>
        <p:sp>
          <p:nvSpPr>
            <p:cNvPr id="1478" name="Google Shape;1478;p15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5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5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5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5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5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5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159"/>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_1_1">
    <p:spTree>
      <p:nvGrpSpPr>
        <p:cNvPr id="1487" name="Shape 1487"/>
        <p:cNvGrpSpPr/>
        <p:nvPr/>
      </p:nvGrpSpPr>
      <p:grpSpPr>
        <a:xfrm>
          <a:off x="0" y="0"/>
          <a:ext cx="0" cy="0"/>
          <a:chOff x="0" y="0"/>
          <a:chExt cx="0" cy="0"/>
        </a:xfrm>
      </p:grpSpPr>
      <p:sp>
        <p:nvSpPr>
          <p:cNvPr id="1488" name="Google Shape;1488;p160"/>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60"/>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1490" name="Google Shape;1490;p160"/>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1491" name="Google Shape;1491;p160"/>
          <p:cNvGrpSpPr/>
          <p:nvPr/>
        </p:nvGrpSpPr>
        <p:grpSpPr>
          <a:xfrm>
            <a:off x="287525" y="4854556"/>
            <a:ext cx="634914" cy="148716"/>
            <a:chOff x="1841475" y="2392725"/>
            <a:chExt cx="3928925" cy="920275"/>
          </a:xfrm>
        </p:grpSpPr>
        <p:sp>
          <p:nvSpPr>
            <p:cNvPr id="1492" name="Google Shape;1492;p16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6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6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6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6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6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6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6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00" name="Google Shape;1500;p160"/>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1501" name="Google Shape;1501;p160"/>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2" name="Google Shape;1502;p160"/>
          <p:cNvSpPr txBox="1"/>
          <p:nvPr>
            <p:ph idx="2" type="body"/>
          </p:nvPr>
        </p:nvSpPr>
        <p:spPr>
          <a:xfrm>
            <a:off x="3810675" y="549625"/>
            <a:ext cx="5047200" cy="4120200"/>
          </a:xfrm>
          <a:prstGeom prst="rect">
            <a:avLst/>
          </a:prstGeom>
          <a:noFill/>
          <a:ln>
            <a:noFill/>
          </a:ln>
        </p:spPr>
        <p:txBody>
          <a:bodyPr anchorCtr="0" anchor="ctr"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88" name="Shape 88"/>
        <p:cNvGrpSpPr/>
        <p:nvPr/>
      </p:nvGrpSpPr>
      <p:grpSpPr>
        <a:xfrm>
          <a:off x="0" y="0"/>
          <a:ext cx="0" cy="0"/>
          <a:chOff x="0" y="0"/>
          <a:chExt cx="0" cy="0"/>
        </a:xfrm>
      </p:grpSpPr>
      <p:sp>
        <p:nvSpPr>
          <p:cNvPr id="89" name="Google Shape;89;p16"/>
          <p:cNvSpPr txBox="1"/>
          <p:nvPr>
            <p:ph type="title"/>
          </p:nvPr>
        </p:nvSpPr>
        <p:spPr>
          <a:xfrm>
            <a:off x="192475" y="151275"/>
            <a:ext cx="8663100" cy="393900"/>
          </a:xfrm>
          <a:prstGeom prst="rect">
            <a:avLst/>
          </a:prstGeom>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0" name="Google Shape;90;p16"/>
          <p:cNvGrpSpPr/>
          <p:nvPr/>
        </p:nvGrpSpPr>
        <p:grpSpPr>
          <a:xfrm>
            <a:off x="287525" y="4854556"/>
            <a:ext cx="634914" cy="148716"/>
            <a:chOff x="1841475" y="2392725"/>
            <a:chExt cx="3928925" cy="920275"/>
          </a:xfrm>
        </p:grpSpPr>
        <p:sp>
          <p:nvSpPr>
            <p:cNvPr id="91" name="Google Shape;91;p1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6"/>
          <p:cNvSpPr txBox="1"/>
          <p:nvPr>
            <p:ph idx="1" type="body"/>
          </p:nvPr>
        </p:nvSpPr>
        <p:spPr>
          <a:xfrm>
            <a:off x="915400" y="900400"/>
            <a:ext cx="7333200" cy="3769500"/>
          </a:xfrm>
          <a:prstGeom prst="rect">
            <a:avLst/>
          </a:prstGeom>
        </p:spPr>
        <p:txBody>
          <a:bodyPr anchorCtr="0" anchor="t" bIns="91425" lIns="91425" spcFirstLastPara="1" rIns="91425" wrap="square" tIns="91425"/>
          <a:lstStyle>
            <a:lvl1pPr indent="-342900" lvl="0" marL="457200" rtl="0">
              <a:lnSpc>
                <a:spcPct val="110000"/>
              </a:lnSpc>
              <a:spcBef>
                <a:spcPts val="0"/>
              </a:spcBef>
              <a:spcAft>
                <a:spcPts val="0"/>
              </a:spcAft>
              <a:buClr>
                <a:schemeClr val="dk1"/>
              </a:buClr>
              <a:buSzPts val="18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p17"/>
          <p:cNvSpPr txBox="1"/>
          <p:nvPr>
            <p:ph type="title"/>
          </p:nvPr>
        </p:nvSpPr>
        <p:spPr>
          <a:xfrm>
            <a:off x="457199" y="342231"/>
            <a:ext cx="6662400" cy="363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accent1"/>
              </a:buClr>
              <a:buSzPts val="2800"/>
              <a:buFont typeface="Source Sans Pro"/>
              <a:buNone/>
              <a:defRPr b="1" i="0" sz="2800" u="none" cap="none" strike="noStrike">
                <a:solidFill>
                  <a:schemeClr val="accent1"/>
                </a:solidFill>
                <a:latin typeface="Source Sans Pro"/>
                <a:ea typeface="Source Sans Pro"/>
                <a:cs typeface="Source Sans Pro"/>
                <a:sym typeface="Source Sans Pro"/>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102" name="Google Shape;102;p17"/>
          <p:cNvSpPr txBox="1"/>
          <p:nvPr>
            <p:ph idx="1" type="body"/>
          </p:nvPr>
        </p:nvSpPr>
        <p:spPr>
          <a:xfrm>
            <a:off x="457200" y="1519381"/>
            <a:ext cx="8229600" cy="30753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381000" lvl="1" marL="914400" marR="0" rtl="0" algn="l">
              <a:spcBef>
                <a:spcPts val="160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16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160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160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103" name="Google Shape;103;p17"/>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105" name="Shape 105"/>
        <p:cNvGrpSpPr/>
        <p:nvPr/>
      </p:nvGrpSpPr>
      <p:grpSpPr>
        <a:xfrm>
          <a:off x="0" y="0"/>
          <a:ext cx="0" cy="0"/>
          <a:chOff x="0" y="0"/>
          <a:chExt cx="0" cy="0"/>
        </a:xfrm>
      </p:grpSpPr>
      <p:pic>
        <p:nvPicPr>
          <p:cNvPr descr="SiliconValley-01.jpg" id="106" name="Google Shape;106;p19"/>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107" name="Google Shape;107;p19"/>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108" name="Google Shape;108;p19"/>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09" name="Google Shape;109;p19"/>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19"/>
          <p:cNvSpPr txBox="1"/>
          <p:nvPr>
            <p:ph idx="2" type="title"/>
          </p:nvPr>
        </p:nvSpPr>
        <p:spPr>
          <a:xfrm>
            <a:off x="523203" y="3306697"/>
            <a:ext cx="42789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9"/>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2019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112" name="Google Shape;112;p19"/>
          <p:cNvGrpSpPr/>
          <p:nvPr/>
        </p:nvGrpSpPr>
        <p:grpSpPr>
          <a:xfrm>
            <a:off x="634507" y="819388"/>
            <a:ext cx="1337013" cy="313170"/>
            <a:chOff x="1841475" y="2392725"/>
            <a:chExt cx="3928925" cy="920275"/>
          </a:xfrm>
        </p:grpSpPr>
        <p:sp>
          <p:nvSpPr>
            <p:cNvPr id="113" name="Google Shape;113;p1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121" name="Shape 121"/>
        <p:cNvGrpSpPr/>
        <p:nvPr/>
      </p:nvGrpSpPr>
      <p:grpSpPr>
        <a:xfrm>
          <a:off x="0" y="0"/>
          <a:ext cx="0" cy="0"/>
          <a:chOff x="0" y="0"/>
          <a:chExt cx="0" cy="0"/>
        </a:xfrm>
      </p:grpSpPr>
      <p:sp>
        <p:nvSpPr>
          <p:cNvPr id="122" name="Google Shape;122;p20"/>
          <p:cNvSpPr txBox="1"/>
          <p:nvPr>
            <p:ph type="title"/>
          </p:nvPr>
        </p:nvSpPr>
        <p:spPr>
          <a:xfrm>
            <a:off x="856750" y="1803874"/>
            <a:ext cx="7430400" cy="3774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FFFFFF"/>
              </a:buClr>
              <a:buSzPts val="1200"/>
              <a:buFont typeface="Proxima Nova"/>
              <a:buNone/>
              <a:defRPr b="1" i="0" sz="1200" u="none" cap="none" strike="noStrike">
                <a:solidFill>
                  <a:srgbClr val="FFFFFF"/>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23" name="Google Shape;123;p20"/>
          <p:cNvSpPr txBox="1"/>
          <p:nvPr>
            <p:ph idx="2"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24" name="Google Shape;124;p20"/>
          <p:cNvGrpSpPr/>
          <p:nvPr/>
        </p:nvGrpSpPr>
        <p:grpSpPr>
          <a:xfrm>
            <a:off x="287525" y="4854556"/>
            <a:ext cx="634914" cy="148716"/>
            <a:chOff x="1841475" y="2392725"/>
            <a:chExt cx="3928925" cy="920275"/>
          </a:xfrm>
        </p:grpSpPr>
        <p:sp>
          <p:nvSpPr>
            <p:cNvPr id="125" name="Google Shape;125;p2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3" name="Google Shape;133;p20"/>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134" name="Shape 13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135" name="Shape 135"/>
        <p:cNvGrpSpPr/>
        <p:nvPr/>
      </p:nvGrpSpPr>
      <p:grpSpPr>
        <a:xfrm>
          <a:off x="0" y="0"/>
          <a:ext cx="0" cy="0"/>
          <a:chOff x="0" y="0"/>
          <a:chExt cx="0" cy="0"/>
        </a:xfrm>
      </p:grpSpPr>
      <p:sp>
        <p:nvSpPr>
          <p:cNvPr id="136" name="Google Shape;136;p2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7" name="Google Shape;137;p22"/>
          <p:cNvGrpSpPr/>
          <p:nvPr/>
        </p:nvGrpSpPr>
        <p:grpSpPr>
          <a:xfrm>
            <a:off x="287525" y="4854556"/>
            <a:ext cx="634914" cy="148716"/>
            <a:chOff x="1841475" y="2392725"/>
            <a:chExt cx="3928925" cy="920275"/>
          </a:xfrm>
        </p:grpSpPr>
        <p:sp>
          <p:nvSpPr>
            <p:cNvPr id="138" name="Google Shape;138;p2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2"/>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22"/>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48" name="Google Shape;148;p22"/>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49" name="Google Shape;149;p22"/>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150" name="Google Shape;150;p22"/>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151" name="Shape 151"/>
        <p:cNvGrpSpPr/>
        <p:nvPr/>
      </p:nvGrpSpPr>
      <p:grpSpPr>
        <a:xfrm>
          <a:off x="0" y="0"/>
          <a:ext cx="0" cy="0"/>
          <a:chOff x="0" y="0"/>
          <a:chExt cx="0" cy="0"/>
        </a:xfrm>
      </p:grpSpPr>
      <p:pic>
        <p:nvPicPr>
          <p:cNvPr id="152" name="Google Shape;152;p23"/>
          <p:cNvPicPr preferRelativeResize="0"/>
          <p:nvPr/>
        </p:nvPicPr>
        <p:blipFill>
          <a:blip r:embed="rId2">
            <a:alphaModFix/>
          </a:blip>
          <a:stretch>
            <a:fillRect/>
          </a:stretch>
        </p:blipFill>
        <p:spPr>
          <a:xfrm>
            <a:off x="0" y="0"/>
            <a:ext cx="9144000" cy="5143489"/>
          </a:xfrm>
          <a:prstGeom prst="rect">
            <a:avLst/>
          </a:prstGeom>
          <a:noFill/>
          <a:ln>
            <a:noFill/>
          </a:ln>
        </p:spPr>
      </p:pic>
      <p:sp>
        <p:nvSpPr>
          <p:cNvPr id="153" name="Google Shape;153;p2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4" name="Google Shape;154;p23"/>
          <p:cNvGrpSpPr/>
          <p:nvPr/>
        </p:nvGrpSpPr>
        <p:grpSpPr>
          <a:xfrm>
            <a:off x="287525" y="4854556"/>
            <a:ext cx="634914" cy="148716"/>
            <a:chOff x="1841475" y="2392725"/>
            <a:chExt cx="3928925" cy="920275"/>
          </a:xfrm>
        </p:grpSpPr>
        <p:sp>
          <p:nvSpPr>
            <p:cNvPr id="155" name="Google Shape;155;p2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163" name="Shape 163"/>
        <p:cNvGrpSpPr/>
        <p:nvPr/>
      </p:nvGrpSpPr>
      <p:grpSpPr>
        <a:xfrm>
          <a:off x="0" y="0"/>
          <a:ext cx="0" cy="0"/>
          <a:chOff x="0" y="0"/>
          <a:chExt cx="0" cy="0"/>
        </a:xfrm>
      </p:grpSpPr>
      <p:sp>
        <p:nvSpPr>
          <p:cNvPr id="164" name="Google Shape;164;p24"/>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5" name="Google Shape;165;p24"/>
          <p:cNvGrpSpPr/>
          <p:nvPr/>
        </p:nvGrpSpPr>
        <p:grpSpPr>
          <a:xfrm>
            <a:off x="287525" y="4854556"/>
            <a:ext cx="634914" cy="148716"/>
            <a:chOff x="1841475" y="2392725"/>
            <a:chExt cx="3928925" cy="920275"/>
          </a:xfrm>
        </p:grpSpPr>
        <p:sp>
          <p:nvSpPr>
            <p:cNvPr id="166" name="Google Shape;166;p2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174" name="Shape 174"/>
        <p:cNvGrpSpPr/>
        <p:nvPr/>
      </p:nvGrpSpPr>
      <p:grpSpPr>
        <a:xfrm>
          <a:off x="0" y="0"/>
          <a:ext cx="0" cy="0"/>
          <a:chOff x="0" y="0"/>
          <a:chExt cx="0" cy="0"/>
        </a:xfrm>
      </p:grpSpPr>
      <p:grpSp>
        <p:nvGrpSpPr>
          <p:cNvPr id="175" name="Google Shape;175;p25"/>
          <p:cNvGrpSpPr/>
          <p:nvPr/>
        </p:nvGrpSpPr>
        <p:grpSpPr>
          <a:xfrm>
            <a:off x="287525" y="4854556"/>
            <a:ext cx="634914" cy="148716"/>
            <a:chOff x="1841475" y="2392725"/>
            <a:chExt cx="3928925" cy="920275"/>
          </a:xfrm>
        </p:grpSpPr>
        <p:sp>
          <p:nvSpPr>
            <p:cNvPr id="176" name="Google Shape;176;p2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25"/>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86" name="Google Shape;186;p25"/>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87" name="Google Shape;187;p25"/>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88" name="Google Shape;188;p25"/>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89" name="Google Shape;189;p25"/>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190" name="Google Shape;190;p25"/>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91" name="Google Shape;191;p25"/>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92" name="Google Shape;192;p25"/>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2">
  <p:cSld name="Title Slide_6">
    <p:spTree>
      <p:nvGrpSpPr>
        <p:cNvPr id="193" name="Shape 193"/>
        <p:cNvGrpSpPr/>
        <p:nvPr/>
      </p:nvGrpSpPr>
      <p:grpSpPr>
        <a:xfrm>
          <a:off x="0" y="0"/>
          <a:ext cx="0" cy="0"/>
          <a:chOff x="0" y="0"/>
          <a:chExt cx="0" cy="0"/>
        </a:xfrm>
      </p:grpSpPr>
      <p:sp>
        <p:nvSpPr>
          <p:cNvPr id="194" name="Google Shape;194;p2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5" name="Google Shape;195;p26"/>
          <p:cNvGrpSpPr/>
          <p:nvPr/>
        </p:nvGrpSpPr>
        <p:grpSpPr>
          <a:xfrm>
            <a:off x="287525" y="4854556"/>
            <a:ext cx="634914" cy="148716"/>
            <a:chOff x="1841475" y="2392725"/>
            <a:chExt cx="3928925" cy="920275"/>
          </a:xfrm>
        </p:grpSpPr>
        <p:sp>
          <p:nvSpPr>
            <p:cNvPr id="196" name="Google Shape;196;p2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26"/>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2">
  <p:cSld name="Intro_2">
    <p:spTree>
      <p:nvGrpSpPr>
        <p:cNvPr id="205" name="Shape 205"/>
        <p:cNvGrpSpPr/>
        <p:nvPr/>
      </p:nvGrpSpPr>
      <p:grpSpPr>
        <a:xfrm>
          <a:off x="0" y="0"/>
          <a:ext cx="0" cy="0"/>
          <a:chOff x="0" y="0"/>
          <a:chExt cx="0" cy="0"/>
        </a:xfrm>
      </p:grpSpPr>
      <p:sp>
        <p:nvSpPr>
          <p:cNvPr id="206" name="Google Shape;206;p27"/>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7"/>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208" name="Google Shape;208;p27"/>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209" name="Google Shape;209;p27"/>
          <p:cNvGrpSpPr/>
          <p:nvPr/>
        </p:nvGrpSpPr>
        <p:grpSpPr>
          <a:xfrm>
            <a:off x="287525" y="4854556"/>
            <a:ext cx="634914" cy="148716"/>
            <a:chOff x="1841475" y="2392725"/>
            <a:chExt cx="3928925" cy="920275"/>
          </a:xfrm>
        </p:grpSpPr>
        <p:sp>
          <p:nvSpPr>
            <p:cNvPr id="210" name="Google Shape;210;p2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8" name="Google Shape;218;p27"/>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219" name="Google Shape;219;p27"/>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7"/>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_7">
    <p:spTree>
      <p:nvGrpSpPr>
        <p:cNvPr id="221" name="Shape 221"/>
        <p:cNvGrpSpPr/>
        <p:nvPr/>
      </p:nvGrpSpPr>
      <p:grpSpPr>
        <a:xfrm>
          <a:off x="0" y="0"/>
          <a:ext cx="0" cy="0"/>
          <a:chOff x="0" y="0"/>
          <a:chExt cx="0" cy="0"/>
        </a:xfrm>
      </p:grpSpPr>
      <p:sp>
        <p:nvSpPr>
          <p:cNvPr id="222" name="Google Shape;222;p2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3" name="Google Shape;223;p28"/>
          <p:cNvGrpSpPr/>
          <p:nvPr/>
        </p:nvGrpSpPr>
        <p:grpSpPr>
          <a:xfrm>
            <a:off x="287525" y="4854556"/>
            <a:ext cx="634914" cy="148716"/>
            <a:chOff x="1841475" y="2392725"/>
            <a:chExt cx="3928925" cy="920275"/>
          </a:xfrm>
        </p:grpSpPr>
        <p:sp>
          <p:nvSpPr>
            <p:cNvPr id="224" name="Google Shape;224;p2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8"/>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_1_1">
    <p:spTree>
      <p:nvGrpSpPr>
        <p:cNvPr id="233" name="Shape 233"/>
        <p:cNvGrpSpPr/>
        <p:nvPr/>
      </p:nvGrpSpPr>
      <p:grpSpPr>
        <a:xfrm>
          <a:off x="0" y="0"/>
          <a:ext cx="0" cy="0"/>
          <a:chOff x="0" y="0"/>
          <a:chExt cx="0" cy="0"/>
        </a:xfrm>
      </p:grpSpPr>
      <p:sp>
        <p:nvSpPr>
          <p:cNvPr id="234" name="Google Shape;234;p29"/>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9"/>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236" name="Google Shape;236;p29"/>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237" name="Google Shape;237;p29"/>
          <p:cNvGrpSpPr/>
          <p:nvPr/>
        </p:nvGrpSpPr>
        <p:grpSpPr>
          <a:xfrm>
            <a:off x="287525" y="4854556"/>
            <a:ext cx="634914" cy="148716"/>
            <a:chOff x="1841475" y="2392725"/>
            <a:chExt cx="3928925" cy="920275"/>
          </a:xfrm>
        </p:grpSpPr>
        <p:sp>
          <p:nvSpPr>
            <p:cNvPr id="238" name="Google Shape;238;p2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6" name="Google Shape;246;p29"/>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247" name="Google Shape;247;p29"/>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9"/>
          <p:cNvSpPr txBox="1"/>
          <p:nvPr>
            <p:ph idx="2" type="body"/>
          </p:nvPr>
        </p:nvSpPr>
        <p:spPr>
          <a:xfrm>
            <a:off x="3810675" y="549625"/>
            <a:ext cx="5047200" cy="4120200"/>
          </a:xfrm>
          <a:prstGeom prst="rect">
            <a:avLst/>
          </a:prstGeom>
          <a:noFill/>
          <a:ln>
            <a:noFill/>
          </a:ln>
        </p:spPr>
        <p:txBody>
          <a:bodyPr anchorCtr="0" anchor="ctr"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250" name="Shape 250"/>
        <p:cNvGrpSpPr/>
        <p:nvPr/>
      </p:nvGrpSpPr>
      <p:grpSpPr>
        <a:xfrm>
          <a:off x="0" y="0"/>
          <a:ext cx="0" cy="0"/>
          <a:chOff x="0" y="0"/>
          <a:chExt cx="0" cy="0"/>
        </a:xfrm>
      </p:grpSpPr>
      <p:pic>
        <p:nvPicPr>
          <p:cNvPr descr="IMG_0276.jpg" id="251" name="Google Shape;251;p31"/>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252" name="Google Shape;252;p3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253" name="Google Shape;253;p31"/>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254" name="Google Shape;254;p31"/>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 name="Google Shape;255;p31"/>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256" name="Google Shape;256;p31"/>
          <p:cNvGrpSpPr/>
          <p:nvPr/>
        </p:nvGrpSpPr>
        <p:grpSpPr>
          <a:xfrm>
            <a:off x="634507" y="819388"/>
            <a:ext cx="1337013" cy="313170"/>
            <a:chOff x="1841475" y="2392725"/>
            <a:chExt cx="3928925" cy="920275"/>
          </a:xfrm>
        </p:grpSpPr>
        <p:sp>
          <p:nvSpPr>
            <p:cNvPr id="257" name="Google Shape;257;p3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1"/>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266" name="Shape 266"/>
        <p:cNvGrpSpPr/>
        <p:nvPr/>
      </p:nvGrpSpPr>
      <p:grpSpPr>
        <a:xfrm>
          <a:off x="0" y="0"/>
          <a:ext cx="0" cy="0"/>
          <a:chOff x="0" y="0"/>
          <a:chExt cx="0" cy="0"/>
        </a:xfrm>
      </p:grpSpPr>
      <p:sp>
        <p:nvSpPr>
          <p:cNvPr id="267" name="Google Shape;267;p32"/>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268" name="Google Shape;268;p32"/>
          <p:cNvGrpSpPr/>
          <p:nvPr/>
        </p:nvGrpSpPr>
        <p:grpSpPr>
          <a:xfrm>
            <a:off x="287525" y="4854556"/>
            <a:ext cx="634914" cy="148716"/>
            <a:chOff x="1841475" y="2392725"/>
            <a:chExt cx="3928925" cy="920275"/>
          </a:xfrm>
        </p:grpSpPr>
        <p:sp>
          <p:nvSpPr>
            <p:cNvPr id="269" name="Google Shape;269;p3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7" name="Google Shape;277;p32"/>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278" name="Google Shape;278;p32"/>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
    <p:spTree>
      <p:nvGrpSpPr>
        <p:cNvPr id="279" name="Shape 279"/>
        <p:cNvGrpSpPr/>
        <p:nvPr/>
      </p:nvGrpSpPr>
      <p:grpSpPr>
        <a:xfrm>
          <a:off x="0" y="0"/>
          <a:ext cx="0" cy="0"/>
          <a:chOff x="0" y="0"/>
          <a:chExt cx="0" cy="0"/>
        </a:xfrm>
      </p:grpSpPr>
      <p:sp>
        <p:nvSpPr>
          <p:cNvPr id="280" name="Google Shape;280;p33"/>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3"/>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282" name="Google Shape;282;p33"/>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283" name="Google Shape;283;p33"/>
          <p:cNvGrpSpPr/>
          <p:nvPr/>
        </p:nvGrpSpPr>
        <p:grpSpPr>
          <a:xfrm>
            <a:off x="287525" y="4854556"/>
            <a:ext cx="634914" cy="148716"/>
            <a:chOff x="1841475" y="2392725"/>
            <a:chExt cx="3928925" cy="920275"/>
          </a:xfrm>
        </p:grpSpPr>
        <p:sp>
          <p:nvSpPr>
            <p:cNvPr id="284" name="Google Shape;284;p3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2" name="Google Shape;292;p33"/>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293" name="Google Shape;293;p33"/>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 name="Google Shape;294;p33"/>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295" name="Shape 29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296" name="Shape 296"/>
        <p:cNvGrpSpPr/>
        <p:nvPr/>
      </p:nvGrpSpPr>
      <p:grpSpPr>
        <a:xfrm>
          <a:off x="0" y="0"/>
          <a:ext cx="0" cy="0"/>
          <a:chOff x="0" y="0"/>
          <a:chExt cx="0" cy="0"/>
        </a:xfrm>
      </p:grpSpPr>
      <p:sp>
        <p:nvSpPr>
          <p:cNvPr id="297" name="Google Shape;297;p3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8" name="Google Shape;298;p35"/>
          <p:cNvGrpSpPr/>
          <p:nvPr/>
        </p:nvGrpSpPr>
        <p:grpSpPr>
          <a:xfrm>
            <a:off x="287525" y="4854556"/>
            <a:ext cx="634914" cy="148716"/>
            <a:chOff x="1841475" y="2392725"/>
            <a:chExt cx="3928925" cy="920275"/>
          </a:xfrm>
        </p:grpSpPr>
        <p:sp>
          <p:nvSpPr>
            <p:cNvPr id="299" name="Google Shape;299;p3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35"/>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308" name="Shape 308"/>
        <p:cNvGrpSpPr/>
        <p:nvPr/>
      </p:nvGrpSpPr>
      <p:grpSpPr>
        <a:xfrm>
          <a:off x="0" y="0"/>
          <a:ext cx="0" cy="0"/>
          <a:chOff x="0" y="0"/>
          <a:chExt cx="0" cy="0"/>
        </a:xfrm>
      </p:grpSpPr>
      <p:sp>
        <p:nvSpPr>
          <p:cNvPr id="309" name="Google Shape;309;p3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0" name="Google Shape;310;p36"/>
          <p:cNvGrpSpPr/>
          <p:nvPr/>
        </p:nvGrpSpPr>
        <p:grpSpPr>
          <a:xfrm>
            <a:off x="287525" y="4854556"/>
            <a:ext cx="634914" cy="148716"/>
            <a:chOff x="1841475" y="2392725"/>
            <a:chExt cx="3928925" cy="920275"/>
          </a:xfrm>
        </p:grpSpPr>
        <p:sp>
          <p:nvSpPr>
            <p:cNvPr id="311" name="Google Shape;311;p3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6"/>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36"/>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321" name="Google Shape;321;p36"/>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322" name="Google Shape;322;p36"/>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323" name="Google Shape;323;p36"/>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324" name="Shape 324"/>
        <p:cNvGrpSpPr/>
        <p:nvPr/>
      </p:nvGrpSpPr>
      <p:grpSpPr>
        <a:xfrm>
          <a:off x="0" y="0"/>
          <a:ext cx="0" cy="0"/>
          <a:chOff x="0" y="0"/>
          <a:chExt cx="0" cy="0"/>
        </a:xfrm>
      </p:grpSpPr>
      <p:pic>
        <p:nvPicPr>
          <p:cNvPr id="325" name="Google Shape;325;p37"/>
          <p:cNvPicPr preferRelativeResize="0"/>
          <p:nvPr/>
        </p:nvPicPr>
        <p:blipFill>
          <a:blip r:embed="rId2">
            <a:alphaModFix/>
          </a:blip>
          <a:stretch>
            <a:fillRect/>
          </a:stretch>
        </p:blipFill>
        <p:spPr>
          <a:xfrm>
            <a:off x="0" y="0"/>
            <a:ext cx="9144000" cy="5143489"/>
          </a:xfrm>
          <a:prstGeom prst="rect">
            <a:avLst/>
          </a:prstGeom>
          <a:noFill/>
          <a:ln>
            <a:noFill/>
          </a:ln>
        </p:spPr>
      </p:pic>
      <p:sp>
        <p:nvSpPr>
          <p:cNvPr id="326" name="Google Shape;326;p3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7" name="Google Shape;327;p37"/>
          <p:cNvGrpSpPr/>
          <p:nvPr/>
        </p:nvGrpSpPr>
        <p:grpSpPr>
          <a:xfrm>
            <a:off x="287525" y="4854556"/>
            <a:ext cx="634914" cy="148716"/>
            <a:chOff x="1841475" y="2392725"/>
            <a:chExt cx="3928925" cy="920275"/>
          </a:xfrm>
        </p:grpSpPr>
        <p:sp>
          <p:nvSpPr>
            <p:cNvPr id="328" name="Google Shape;328;p3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336" name="Shape 336"/>
        <p:cNvGrpSpPr/>
        <p:nvPr/>
      </p:nvGrpSpPr>
      <p:grpSpPr>
        <a:xfrm>
          <a:off x="0" y="0"/>
          <a:ext cx="0" cy="0"/>
          <a:chOff x="0" y="0"/>
          <a:chExt cx="0" cy="0"/>
        </a:xfrm>
      </p:grpSpPr>
      <p:sp>
        <p:nvSpPr>
          <p:cNvPr id="337" name="Google Shape;337;p3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8" name="Google Shape;338;p38"/>
          <p:cNvGrpSpPr/>
          <p:nvPr/>
        </p:nvGrpSpPr>
        <p:grpSpPr>
          <a:xfrm>
            <a:off x="287525" y="4854556"/>
            <a:ext cx="634914" cy="148716"/>
            <a:chOff x="1841475" y="2392725"/>
            <a:chExt cx="3928925" cy="920275"/>
          </a:xfrm>
        </p:grpSpPr>
        <p:sp>
          <p:nvSpPr>
            <p:cNvPr id="339" name="Google Shape;339;p3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347" name="Shape 347"/>
        <p:cNvGrpSpPr/>
        <p:nvPr/>
      </p:nvGrpSpPr>
      <p:grpSpPr>
        <a:xfrm>
          <a:off x="0" y="0"/>
          <a:ext cx="0" cy="0"/>
          <a:chOff x="0" y="0"/>
          <a:chExt cx="0" cy="0"/>
        </a:xfrm>
      </p:grpSpPr>
      <p:cxnSp>
        <p:nvCxnSpPr>
          <p:cNvPr id="348" name="Google Shape;348;p39"/>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349" name="Google Shape;349;p3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50" name="Google Shape;350;p39"/>
          <p:cNvGrpSpPr/>
          <p:nvPr/>
        </p:nvGrpSpPr>
        <p:grpSpPr>
          <a:xfrm>
            <a:off x="287525" y="4854556"/>
            <a:ext cx="634914" cy="148716"/>
            <a:chOff x="1841475" y="2392725"/>
            <a:chExt cx="3928925" cy="920275"/>
          </a:xfrm>
        </p:grpSpPr>
        <p:sp>
          <p:nvSpPr>
            <p:cNvPr id="351" name="Google Shape;351;p3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9" name="Google Shape;359;p39"/>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360" name="Google Shape;360;p39"/>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361" name="Google Shape;361;p39"/>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362" name="Shape 362"/>
        <p:cNvGrpSpPr/>
        <p:nvPr/>
      </p:nvGrpSpPr>
      <p:grpSpPr>
        <a:xfrm>
          <a:off x="0" y="0"/>
          <a:ext cx="0" cy="0"/>
          <a:chOff x="0" y="0"/>
          <a:chExt cx="0" cy="0"/>
        </a:xfrm>
      </p:grpSpPr>
      <p:cxnSp>
        <p:nvCxnSpPr>
          <p:cNvPr id="363" name="Google Shape;363;p40"/>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364" name="Google Shape;364;p40"/>
          <p:cNvGrpSpPr/>
          <p:nvPr/>
        </p:nvGrpSpPr>
        <p:grpSpPr>
          <a:xfrm>
            <a:off x="287525" y="4854556"/>
            <a:ext cx="634914" cy="148716"/>
            <a:chOff x="1841475" y="2392725"/>
            <a:chExt cx="3928925" cy="920275"/>
          </a:xfrm>
        </p:grpSpPr>
        <p:sp>
          <p:nvSpPr>
            <p:cNvPr id="365" name="Google Shape;365;p4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4" name="Google Shape;374;p40"/>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375" name="Google Shape;375;p40"/>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376" name="Google Shape;376;p40"/>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377" name="Shape 377"/>
        <p:cNvGrpSpPr/>
        <p:nvPr/>
      </p:nvGrpSpPr>
      <p:grpSpPr>
        <a:xfrm>
          <a:off x="0" y="0"/>
          <a:ext cx="0" cy="0"/>
          <a:chOff x="0" y="0"/>
          <a:chExt cx="0" cy="0"/>
        </a:xfrm>
      </p:grpSpPr>
      <p:sp>
        <p:nvSpPr>
          <p:cNvPr id="378" name="Google Shape;378;p41"/>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379" name="Google Shape;379;p41"/>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380" name="Google Shape;380;p41"/>
          <p:cNvGrpSpPr/>
          <p:nvPr/>
        </p:nvGrpSpPr>
        <p:grpSpPr>
          <a:xfrm>
            <a:off x="287525" y="4854556"/>
            <a:ext cx="634914" cy="148716"/>
            <a:chOff x="1841475" y="2392725"/>
            <a:chExt cx="3928925" cy="920275"/>
          </a:xfrm>
        </p:grpSpPr>
        <p:sp>
          <p:nvSpPr>
            <p:cNvPr id="381" name="Google Shape;381;p4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1"/>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1"/>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391" name="Shape 391"/>
        <p:cNvGrpSpPr/>
        <p:nvPr/>
      </p:nvGrpSpPr>
      <p:grpSpPr>
        <a:xfrm>
          <a:off x="0" y="0"/>
          <a:ext cx="0" cy="0"/>
          <a:chOff x="0" y="0"/>
          <a:chExt cx="0" cy="0"/>
        </a:xfrm>
      </p:grpSpPr>
      <p:grpSp>
        <p:nvGrpSpPr>
          <p:cNvPr id="392" name="Google Shape;392;p42"/>
          <p:cNvGrpSpPr/>
          <p:nvPr/>
        </p:nvGrpSpPr>
        <p:grpSpPr>
          <a:xfrm>
            <a:off x="287525" y="4854556"/>
            <a:ext cx="634914" cy="148716"/>
            <a:chOff x="1841475" y="2392725"/>
            <a:chExt cx="3928925" cy="920275"/>
          </a:xfrm>
        </p:grpSpPr>
        <p:sp>
          <p:nvSpPr>
            <p:cNvPr id="393" name="Google Shape;393;p4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4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2" name="Google Shape;402;p42"/>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403" name="Google Shape;403;p42"/>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404" name="Google Shape;404;p42"/>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405" name="Google Shape;405;p42"/>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406" name="Google Shape;406;p42"/>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407" name="Google Shape;407;p42"/>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408" name="Google Shape;408;p42"/>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409" name="Google Shape;409;p42"/>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cSld name="Split">
    <p:spTree>
      <p:nvGrpSpPr>
        <p:cNvPr id="410" name="Shape 410"/>
        <p:cNvGrpSpPr/>
        <p:nvPr/>
      </p:nvGrpSpPr>
      <p:grpSpPr>
        <a:xfrm>
          <a:off x="0" y="0"/>
          <a:ext cx="0" cy="0"/>
          <a:chOff x="0" y="0"/>
          <a:chExt cx="0" cy="0"/>
        </a:xfrm>
      </p:grpSpPr>
      <p:sp>
        <p:nvSpPr>
          <p:cNvPr id="411" name="Google Shape;411;p43"/>
          <p:cNvSpPr/>
          <p:nvPr/>
        </p:nvSpPr>
        <p:spPr>
          <a:xfrm>
            <a:off x="3551722" y="0"/>
            <a:ext cx="5592300" cy="5143500"/>
          </a:xfrm>
          <a:prstGeom prst="rect">
            <a:avLst/>
          </a:prstGeom>
          <a:solidFill>
            <a:srgbClr val="1AB9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412" name="Google Shape;412;p43"/>
          <p:cNvGrpSpPr/>
          <p:nvPr/>
        </p:nvGrpSpPr>
        <p:grpSpPr>
          <a:xfrm>
            <a:off x="287525" y="4854556"/>
            <a:ext cx="634914" cy="148716"/>
            <a:chOff x="1841475" y="2392725"/>
            <a:chExt cx="3928925" cy="920275"/>
          </a:xfrm>
        </p:grpSpPr>
        <p:sp>
          <p:nvSpPr>
            <p:cNvPr id="413" name="Google Shape;413;p4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21" name="Shape 421"/>
        <p:cNvGrpSpPr/>
        <p:nvPr/>
      </p:nvGrpSpPr>
      <p:grpSpPr>
        <a:xfrm>
          <a:off x="0" y="0"/>
          <a:ext cx="0" cy="0"/>
          <a:chOff x="0" y="0"/>
          <a:chExt cx="0" cy="0"/>
        </a:xfrm>
      </p:grpSpPr>
      <p:sp>
        <p:nvSpPr>
          <p:cNvPr id="422" name="Google Shape;422;p44"/>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423" name="Google Shape;423;p44"/>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424" name="Google Shape;424;p44"/>
          <p:cNvSpPr txBox="1"/>
          <p:nvPr>
            <p:ph idx="1" type="subTitle"/>
          </p:nvPr>
        </p:nvSpPr>
        <p:spPr>
          <a:xfrm>
            <a:off x="365761" y="624700"/>
            <a:ext cx="8412600" cy="5421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95959"/>
              </a:buClr>
              <a:buSzPts val="1400"/>
              <a:buFont typeface="Arial"/>
              <a:buNone/>
              <a:defRPr b="0" i="0" sz="1800" u="none" cap="none" strike="noStrike">
                <a:solidFill>
                  <a:srgbClr val="595959"/>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44"/>
          <p:cNvSpPr txBox="1"/>
          <p:nvPr>
            <p:ph type="title"/>
          </p:nvPr>
        </p:nvSpPr>
        <p:spPr>
          <a:xfrm>
            <a:off x="365760" y="169550"/>
            <a:ext cx="8412600" cy="542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Arial"/>
              <a:buNone/>
              <a:defRPr b="1" i="0" sz="2800" u="none" cap="none" strike="noStrike">
                <a:solidFill>
                  <a:schemeClr val="accent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426" name="Shape 426"/>
        <p:cNvGrpSpPr/>
        <p:nvPr/>
      </p:nvGrpSpPr>
      <p:grpSpPr>
        <a:xfrm>
          <a:off x="0" y="0"/>
          <a:ext cx="0" cy="0"/>
          <a:chOff x="0" y="0"/>
          <a:chExt cx="0" cy="0"/>
        </a:xfrm>
      </p:grpSpPr>
      <p:sp>
        <p:nvSpPr>
          <p:cNvPr id="427" name="Google Shape;427;p45"/>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id="428" name="Google Shape;428;p45"/>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429" name="Google Shape;429;p45"/>
          <p:cNvSpPr txBox="1"/>
          <p:nvPr>
            <p:ph idx="1" type="subTitle"/>
          </p:nvPr>
        </p:nvSpPr>
        <p:spPr>
          <a:xfrm>
            <a:off x="365761" y="624700"/>
            <a:ext cx="8412600" cy="542100"/>
          </a:xfrm>
          <a:prstGeom prst="rect">
            <a:avLst/>
          </a:prstGeom>
          <a:noFill/>
          <a:ln>
            <a:noFill/>
          </a:ln>
        </p:spPr>
        <p:txBody>
          <a:bodyPr anchorCtr="0" anchor="t" bIns="91425" lIns="91425" spcFirstLastPara="1" rIns="91425" wrap="square" tIns="91425"/>
          <a:lstStyle>
            <a:lvl1pPr indent="-342900" lvl="0" marL="342900" marR="0" rtl="0" algn="l">
              <a:lnSpc>
                <a:spcPct val="100000"/>
              </a:lnSpc>
              <a:spcBef>
                <a:spcPts val="0"/>
              </a:spcBef>
              <a:spcAft>
                <a:spcPts val="0"/>
              </a:spcAft>
              <a:buClr>
                <a:srgbClr val="595959"/>
              </a:buClr>
              <a:buSzPts val="1400"/>
              <a:buFont typeface="Arial"/>
              <a:buNone/>
              <a:defRPr b="0" i="0" sz="1800" u="none" cap="none" strike="noStrike">
                <a:solidFill>
                  <a:srgbClr val="595959"/>
                </a:solidFill>
                <a:latin typeface="Arial"/>
                <a:ea typeface="Arial"/>
                <a:cs typeface="Arial"/>
                <a:sym typeface="Arial"/>
              </a:defRPr>
            </a:lvl1pPr>
            <a:lvl2pPr indent="-285750" lvl="1" marL="74295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228600" lvl="2" marL="114300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600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228600" lvl="4" marL="2057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228600" lvl="5" marL="2514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2971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4290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3886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30" name="Google Shape;430;p45"/>
          <p:cNvSpPr txBox="1"/>
          <p:nvPr>
            <p:ph type="title"/>
          </p:nvPr>
        </p:nvSpPr>
        <p:spPr>
          <a:xfrm>
            <a:off x="365760" y="169550"/>
            <a:ext cx="8412600" cy="542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accent1"/>
              </a:buClr>
              <a:buSzPts val="1400"/>
              <a:buFont typeface="Arial"/>
              <a:buNone/>
              <a:defRPr b="1" i="0" sz="2800" u="none" cap="none" strike="noStrike">
                <a:solidFill>
                  <a:schemeClr val="accent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35" name="Shape 435"/>
        <p:cNvGrpSpPr/>
        <p:nvPr/>
      </p:nvGrpSpPr>
      <p:grpSpPr>
        <a:xfrm>
          <a:off x="0" y="0"/>
          <a:ext cx="0" cy="0"/>
          <a:chOff x="0" y="0"/>
          <a:chExt cx="0" cy="0"/>
        </a:xfrm>
      </p:grpSpPr>
      <p:sp>
        <p:nvSpPr>
          <p:cNvPr id="436" name="Google Shape;436;p47"/>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7" name="Google Shape;437;p47"/>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8" name="Google Shape;43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39" name="Shape 439"/>
        <p:cNvGrpSpPr/>
        <p:nvPr/>
      </p:nvGrpSpPr>
      <p:grpSpPr>
        <a:xfrm>
          <a:off x="0" y="0"/>
          <a:ext cx="0" cy="0"/>
          <a:chOff x="0" y="0"/>
          <a:chExt cx="0" cy="0"/>
        </a:xfrm>
      </p:grpSpPr>
      <p:sp>
        <p:nvSpPr>
          <p:cNvPr id="440" name="Google Shape;440;p48"/>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41" name="Google Shape;44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2" name="Shape 442"/>
        <p:cNvGrpSpPr/>
        <p:nvPr/>
      </p:nvGrpSpPr>
      <p:grpSpPr>
        <a:xfrm>
          <a:off x="0" y="0"/>
          <a:ext cx="0" cy="0"/>
          <a:chOff x="0" y="0"/>
          <a:chExt cx="0" cy="0"/>
        </a:xfrm>
      </p:grpSpPr>
      <p:sp>
        <p:nvSpPr>
          <p:cNvPr id="443" name="Google Shape;443;p4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4" name="Google Shape;444;p49"/>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45" name="Google Shape;445;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46" name="Shape 446"/>
        <p:cNvGrpSpPr/>
        <p:nvPr/>
      </p:nvGrpSpPr>
      <p:grpSpPr>
        <a:xfrm>
          <a:off x="0" y="0"/>
          <a:ext cx="0" cy="0"/>
          <a:chOff x="0" y="0"/>
          <a:chExt cx="0" cy="0"/>
        </a:xfrm>
      </p:grpSpPr>
      <p:sp>
        <p:nvSpPr>
          <p:cNvPr id="447" name="Google Shape;447;p5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8" name="Google Shape;448;p50"/>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49" name="Google Shape;449;p50"/>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50" name="Google Shape;450;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1" name="Shape 451"/>
        <p:cNvGrpSpPr/>
        <p:nvPr/>
      </p:nvGrpSpPr>
      <p:grpSpPr>
        <a:xfrm>
          <a:off x="0" y="0"/>
          <a:ext cx="0" cy="0"/>
          <a:chOff x="0" y="0"/>
          <a:chExt cx="0" cy="0"/>
        </a:xfrm>
      </p:grpSpPr>
      <p:sp>
        <p:nvSpPr>
          <p:cNvPr id="452" name="Google Shape;452;p5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3" name="Google Shape;453;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54" name="Shape 454"/>
        <p:cNvGrpSpPr/>
        <p:nvPr/>
      </p:nvGrpSpPr>
      <p:grpSpPr>
        <a:xfrm>
          <a:off x="0" y="0"/>
          <a:ext cx="0" cy="0"/>
          <a:chOff x="0" y="0"/>
          <a:chExt cx="0" cy="0"/>
        </a:xfrm>
      </p:grpSpPr>
      <p:sp>
        <p:nvSpPr>
          <p:cNvPr id="455" name="Google Shape;455;p5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6" name="Google Shape;456;p52"/>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57" name="Google Shape;457;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58" name="Shape 458"/>
        <p:cNvGrpSpPr/>
        <p:nvPr/>
      </p:nvGrpSpPr>
      <p:grpSpPr>
        <a:xfrm>
          <a:off x="0" y="0"/>
          <a:ext cx="0" cy="0"/>
          <a:chOff x="0" y="0"/>
          <a:chExt cx="0" cy="0"/>
        </a:xfrm>
      </p:grpSpPr>
      <p:sp>
        <p:nvSpPr>
          <p:cNvPr id="459" name="Google Shape;459;p5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60" name="Google Shape;460;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61" name="Shape 461"/>
        <p:cNvGrpSpPr/>
        <p:nvPr/>
      </p:nvGrpSpPr>
      <p:grpSpPr>
        <a:xfrm>
          <a:off x="0" y="0"/>
          <a:ext cx="0" cy="0"/>
          <a:chOff x="0" y="0"/>
          <a:chExt cx="0" cy="0"/>
        </a:xfrm>
      </p:grpSpPr>
      <p:sp>
        <p:nvSpPr>
          <p:cNvPr id="462" name="Google Shape;462;p5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4"/>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64" name="Google Shape;464;p54"/>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65" name="Google Shape;465;p54"/>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66" name="Google Shape;466;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7" name="Shape 467"/>
        <p:cNvGrpSpPr/>
        <p:nvPr/>
      </p:nvGrpSpPr>
      <p:grpSpPr>
        <a:xfrm>
          <a:off x="0" y="0"/>
          <a:ext cx="0" cy="0"/>
          <a:chOff x="0" y="0"/>
          <a:chExt cx="0" cy="0"/>
        </a:xfrm>
      </p:grpSpPr>
      <p:sp>
        <p:nvSpPr>
          <p:cNvPr id="468" name="Google Shape;468;p55"/>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69" name="Google Shape;469;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0" name="Shape 470"/>
        <p:cNvGrpSpPr/>
        <p:nvPr/>
      </p:nvGrpSpPr>
      <p:grpSpPr>
        <a:xfrm>
          <a:off x="0" y="0"/>
          <a:ext cx="0" cy="0"/>
          <a:chOff x="0" y="0"/>
          <a:chExt cx="0" cy="0"/>
        </a:xfrm>
      </p:grpSpPr>
      <p:sp>
        <p:nvSpPr>
          <p:cNvPr id="471" name="Google Shape;471;p5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2" name="Google Shape;472;p5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3" name="Google Shape;47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4" name="Shape 474"/>
        <p:cNvGrpSpPr/>
        <p:nvPr/>
      </p:nvGrpSpPr>
      <p:grpSpPr>
        <a:xfrm>
          <a:off x="0" y="0"/>
          <a:ext cx="0" cy="0"/>
          <a:chOff x="0" y="0"/>
          <a:chExt cx="0" cy="0"/>
        </a:xfrm>
      </p:grpSpPr>
      <p:sp>
        <p:nvSpPr>
          <p:cNvPr id="475" name="Google Shape;475;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476" name="Shape 476"/>
        <p:cNvGrpSpPr/>
        <p:nvPr/>
      </p:nvGrpSpPr>
      <p:grpSpPr>
        <a:xfrm>
          <a:off x="0" y="0"/>
          <a:ext cx="0" cy="0"/>
          <a:chOff x="0" y="0"/>
          <a:chExt cx="0" cy="0"/>
        </a:xfrm>
      </p:grpSpPr>
      <p:sp>
        <p:nvSpPr>
          <p:cNvPr id="477" name="Google Shape;477;p58"/>
          <p:cNvSpPr txBox="1"/>
          <p:nvPr>
            <p:ph type="title"/>
          </p:nvPr>
        </p:nvSpPr>
        <p:spPr>
          <a:xfrm>
            <a:off x="192475" y="151275"/>
            <a:ext cx="8663100" cy="393900"/>
          </a:xfrm>
          <a:prstGeom prst="rect">
            <a:avLst/>
          </a:prstGeom>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8" name="Google Shape;478;p58"/>
          <p:cNvGrpSpPr/>
          <p:nvPr/>
        </p:nvGrpSpPr>
        <p:grpSpPr>
          <a:xfrm>
            <a:off x="287525" y="4854556"/>
            <a:ext cx="634914" cy="148716"/>
            <a:chOff x="1841475" y="2392725"/>
            <a:chExt cx="3928925" cy="920275"/>
          </a:xfrm>
        </p:grpSpPr>
        <p:sp>
          <p:nvSpPr>
            <p:cNvPr id="479" name="Google Shape;479;p5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58"/>
          <p:cNvSpPr txBox="1"/>
          <p:nvPr>
            <p:ph idx="1" type="body"/>
          </p:nvPr>
        </p:nvSpPr>
        <p:spPr>
          <a:xfrm>
            <a:off x="915400" y="900400"/>
            <a:ext cx="7333200" cy="3769500"/>
          </a:xfrm>
          <a:prstGeom prst="rect">
            <a:avLst/>
          </a:prstGeom>
        </p:spPr>
        <p:txBody>
          <a:bodyPr anchorCtr="0" anchor="t" bIns="91425" lIns="91425" spcFirstLastPara="1" rIns="91425" wrap="square" tIns="91425"/>
          <a:lstStyle>
            <a:lvl1pPr indent="-342900" lvl="0" marL="457200" rtl="0">
              <a:lnSpc>
                <a:spcPct val="110000"/>
              </a:lnSpc>
              <a:spcBef>
                <a:spcPts val="0"/>
              </a:spcBef>
              <a:spcAft>
                <a:spcPts val="0"/>
              </a:spcAft>
              <a:buClr>
                <a:schemeClr val="dk1"/>
              </a:buClr>
              <a:buSzPts val="18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Light">
  <p:cSld name="Content - Light">
    <p:bg>
      <p:bgPr>
        <a:solidFill>
          <a:schemeClr val="lt1"/>
        </a:solidFill>
      </p:bgPr>
    </p:bg>
    <p:spTree>
      <p:nvGrpSpPr>
        <p:cNvPr id="488" name="Shape 488"/>
        <p:cNvGrpSpPr/>
        <p:nvPr/>
      </p:nvGrpSpPr>
      <p:grpSpPr>
        <a:xfrm>
          <a:off x="0" y="0"/>
          <a:ext cx="0" cy="0"/>
          <a:chOff x="0" y="0"/>
          <a:chExt cx="0" cy="0"/>
        </a:xfrm>
      </p:grpSpPr>
      <p:sp>
        <p:nvSpPr>
          <p:cNvPr id="489" name="Google Shape;489;p59"/>
          <p:cNvSpPr txBox="1"/>
          <p:nvPr>
            <p:ph type="title"/>
          </p:nvPr>
        </p:nvSpPr>
        <p:spPr>
          <a:xfrm>
            <a:off x="323513" y="168543"/>
            <a:ext cx="8499300" cy="635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3000"/>
              <a:buFont typeface="Proxima Nova"/>
              <a:buNone/>
              <a:defRPr b="1" i="0" sz="3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490" name="Google Shape;490;p59"/>
          <p:cNvSpPr txBox="1"/>
          <p:nvPr>
            <p:ph idx="1" type="body"/>
          </p:nvPr>
        </p:nvSpPr>
        <p:spPr>
          <a:xfrm>
            <a:off x="323513" y="876963"/>
            <a:ext cx="8499300" cy="33945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Clr>
                <a:srgbClr val="73748E"/>
              </a:buClr>
              <a:buSzPts val="1800"/>
              <a:buFont typeface="Proxima Nova"/>
              <a:buNone/>
              <a:defRPr b="0" i="0" sz="1800" u="none" cap="none" strike="noStrike">
                <a:solidFill>
                  <a:srgbClr val="73748E"/>
                </a:solidFill>
                <a:latin typeface="Proxima Nova"/>
                <a:ea typeface="Proxima Nova"/>
                <a:cs typeface="Proxima Nova"/>
                <a:sym typeface="Proxima Nova"/>
              </a:defRPr>
            </a:lvl1pPr>
            <a:lvl2pPr indent="-342900" lvl="1" marL="914400" marR="0" rtl="0" algn="l">
              <a:spcBef>
                <a:spcPts val="1600"/>
              </a:spcBef>
              <a:spcAft>
                <a:spcPts val="0"/>
              </a:spcAft>
              <a:buClr>
                <a:srgbClr val="73748E"/>
              </a:buClr>
              <a:buSzPts val="1800"/>
              <a:buFont typeface="Arial"/>
              <a:buChar char="•"/>
              <a:defRPr b="0" i="0" sz="1800" u="none" cap="none" strike="noStrike">
                <a:solidFill>
                  <a:srgbClr val="73748E"/>
                </a:solidFill>
                <a:latin typeface="Proxima Nova"/>
                <a:ea typeface="Proxima Nova"/>
                <a:cs typeface="Proxima Nova"/>
                <a:sym typeface="Proxima Nova"/>
              </a:defRPr>
            </a:lvl2pPr>
            <a:lvl3pPr indent="-342900" lvl="2" marL="1371600" marR="0" rtl="0" algn="l">
              <a:spcBef>
                <a:spcPts val="1600"/>
              </a:spcBef>
              <a:spcAft>
                <a:spcPts val="0"/>
              </a:spcAft>
              <a:buClr>
                <a:srgbClr val="73748E"/>
              </a:buClr>
              <a:buSzPts val="1800"/>
              <a:buFont typeface="Arial"/>
              <a:buChar char="•"/>
              <a:defRPr b="0" i="0" sz="1800" u="none" cap="none" strike="noStrike">
                <a:solidFill>
                  <a:srgbClr val="73748E"/>
                </a:solidFill>
                <a:latin typeface="Proxima Nova"/>
                <a:ea typeface="Proxima Nova"/>
                <a:cs typeface="Proxima Nova"/>
                <a:sym typeface="Proxima Nova"/>
              </a:defRPr>
            </a:lvl3pPr>
            <a:lvl4pPr indent="-342900" lvl="3" marL="1828800" marR="0" rtl="0" algn="l">
              <a:spcBef>
                <a:spcPts val="1600"/>
              </a:spcBef>
              <a:spcAft>
                <a:spcPts val="0"/>
              </a:spcAft>
              <a:buClr>
                <a:srgbClr val="73748E"/>
              </a:buClr>
              <a:buSzPts val="1800"/>
              <a:buFont typeface="Arial"/>
              <a:buChar char="•"/>
              <a:defRPr b="0" i="0" sz="1800" u="none" cap="none" strike="noStrike">
                <a:solidFill>
                  <a:srgbClr val="73748E"/>
                </a:solidFill>
                <a:latin typeface="Proxima Nova"/>
                <a:ea typeface="Proxima Nova"/>
                <a:cs typeface="Proxima Nova"/>
                <a:sym typeface="Proxima Nova"/>
              </a:defRPr>
            </a:lvl4pPr>
            <a:lvl5pPr indent="-330200" lvl="4" marL="2286000" marR="0" rtl="0" algn="l">
              <a:spcBef>
                <a:spcPts val="1600"/>
              </a:spcBef>
              <a:spcAft>
                <a:spcPts val="0"/>
              </a:spcAft>
              <a:buClr>
                <a:srgbClr val="FFFFFF"/>
              </a:buClr>
              <a:buSzPts val="1600"/>
              <a:buFont typeface="Arial"/>
              <a:buChar char="•"/>
              <a:defRPr b="0" i="0" sz="1600" u="none" cap="none" strike="noStrike">
                <a:solidFill>
                  <a:srgbClr val="FFFFFF"/>
                </a:solidFill>
                <a:latin typeface="Proxima Nova"/>
                <a:ea typeface="Proxima Nova"/>
                <a:cs typeface="Proxima Nova"/>
                <a:sym typeface="Proxima Nova"/>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 name="Google Shape;491;p59"/>
          <p:cNvSpPr txBox="1"/>
          <p:nvPr>
            <p:ph idx="12" type="sldNum"/>
          </p:nvPr>
        </p:nvSpPr>
        <p:spPr>
          <a:xfrm>
            <a:off x="8109376" y="4721322"/>
            <a:ext cx="897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700">
                <a:solidFill>
                  <a:srgbClr val="A3A4B5"/>
                </a:solidFill>
                <a:latin typeface="Proxima Nova"/>
                <a:ea typeface="Proxima Nova"/>
                <a:cs typeface="Proxima Nova"/>
                <a:sym typeface="Proxima Nova"/>
              </a:defRPr>
            </a:lvl1pPr>
            <a:lvl2pPr indent="0" lvl="1" marL="0" marR="0" rtl="0" algn="r">
              <a:spcBef>
                <a:spcPts val="0"/>
              </a:spcBef>
              <a:buNone/>
              <a:defRPr sz="700">
                <a:solidFill>
                  <a:srgbClr val="A3A4B5"/>
                </a:solidFill>
                <a:latin typeface="Proxima Nova"/>
                <a:ea typeface="Proxima Nova"/>
                <a:cs typeface="Proxima Nova"/>
                <a:sym typeface="Proxima Nova"/>
              </a:defRPr>
            </a:lvl2pPr>
            <a:lvl3pPr indent="0" lvl="2" marL="0" marR="0" rtl="0" algn="r">
              <a:spcBef>
                <a:spcPts val="0"/>
              </a:spcBef>
              <a:buNone/>
              <a:defRPr sz="700">
                <a:solidFill>
                  <a:srgbClr val="A3A4B5"/>
                </a:solidFill>
                <a:latin typeface="Proxima Nova"/>
                <a:ea typeface="Proxima Nova"/>
                <a:cs typeface="Proxima Nova"/>
                <a:sym typeface="Proxima Nova"/>
              </a:defRPr>
            </a:lvl3pPr>
            <a:lvl4pPr indent="0" lvl="3" marL="0" marR="0" rtl="0" algn="r">
              <a:spcBef>
                <a:spcPts val="0"/>
              </a:spcBef>
              <a:buNone/>
              <a:defRPr sz="700">
                <a:solidFill>
                  <a:srgbClr val="A3A4B5"/>
                </a:solidFill>
                <a:latin typeface="Proxima Nova"/>
                <a:ea typeface="Proxima Nova"/>
                <a:cs typeface="Proxima Nova"/>
                <a:sym typeface="Proxima Nova"/>
              </a:defRPr>
            </a:lvl4pPr>
            <a:lvl5pPr indent="0" lvl="4" marL="0" marR="0" rtl="0" algn="r">
              <a:spcBef>
                <a:spcPts val="0"/>
              </a:spcBef>
              <a:buNone/>
              <a:defRPr sz="700">
                <a:solidFill>
                  <a:srgbClr val="A3A4B5"/>
                </a:solidFill>
                <a:latin typeface="Proxima Nova"/>
                <a:ea typeface="Proxima Nova"/>
                <a:cs typeface="Proxima Nova"/>
                <a:sym typeface="Proxima Nova"/>
              </a:defRPr>
            </a:lvl5pPr>
            <a:lvl6pPr indent="0" lvl="5" marL="0" marR="0" rtl="0" algn="r">
              <a:spcBef>
                <a:spcPts val="0"/>
              </a:spcBef>
              <a:buNone/>
              <a:defRPr sz="700">
                <a:solidFill>
                  <a:srgbClr val="A3A4B5"/>
                </a:solidFill>
                <a:latin typeface="Proxima Nova"/>
                <a:ea typeface="Proxima Nova"/>
                <a:cs typeface="Proxima Nova"/>
                <a:sym typeface="Proxima Nova"/>
              </a:defRPr>
            </a:lvl6pPr>
            <a:lvl7pPr indent="0" lvl="6" marL="0" marR="0" rtl="0" algn="r">
              <a:spcBef>
                <a:spcPts val="0"/>
              </a:spcBef>
              <a:buNone/>
              <a:defRPr sz="700">
                <a:solidFill>
                  <a:srgbClr val="A3A4B5"/>
                </a:solidFill>
                <a:latin typeface="Proxima Nova"/>
                <a:ea typeface="Proxima Nova"/>
                <a:cs typeface="Proxima Nova"/>
                <a:sym typeface="Proxima Nova"/>
              </a:defRPr>
            </a:lvl7pPr>
            <a:lvl8pPr indent="0" lvl="7" marL="0" marR="0" rtl="0" algn="r">
              <a:spcBef>
                <a:spcPts val="0"/>
              </a:spcBef>
              <a:buNone/>
              <a:defRPr sz="700">
                <a:solidFill>
                  <a:srgbClr val="A3A4B5"/>
                </a:solidFill>
                <a:latin typeface="Proxima Nova"/>
                <a:ea typeface="Proxima Nova"/>
                <a:cs typeface="Proxima Nova"/>
                <a:sym typeface="Proxima Nova"/>
              </a:defRPr>
            </a:lvl8pPr>
            <a:lvl9pPr indent="0" lvl="8" marL="0" marR="0" rtl="0" algn="r">
              <a:spcBef>
                <a:spcPts val="0"/>
              </a:spcBef>
              <a:buNone/>
              <a:defRPr sz="700">
                <a:solidFill>
                  <a:srgbClr val="A3A4B5"/>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492" name="Google Shape;492;p59"/>
          <p:cNvSpPr/>
          <p:nvPr/>
        </p:nvSpPr>
        <p:spPr>
          <a:xfrm>
            <a:off x="2733041" y="4747783"/>
            <a:ext cx="40143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pic>
        <p:nvPicPr>
          <p:cNvPr id="493" name="Google Shape;493;p59"/>
          <p:cNvPicPr preferRelativeResize="0"/>
          <p:nvPr/>
        </p:nvPicPr>
        <p:blipFill rotWithShape="1">
          <a:blip r:embed="rId2">
            <a:alphaModFix/>
          </a:blip>
          <a:srcRect b="0" l="0" r="0" t="0"/>
          <a:stretch/>
        </p:blipFill>
        <p:spPr>
          <a:xfrm>
            <a:off x="165960" y="4718415"/>
            <a:ext cx="2154548" cy="271364"/>
          </a:xfrm>
          <a:prstGeom prst="rect">
            <a:avLst/>
          </a:prstGeom>
          <a:noFill/>
          <a:ln>
            <a:noFill/>
          </a:ln>
        </p:spPr>
      </p:pic>
      <p:sp>
        <p:nvSpPr>
          <p:cNvPr id="494" name="Google Shape;494;p59"/>
          <p:cNvSpPr/>
          <p:nvPr/>
        </p:nvSpPr>
        <p:spPr>
          <a:xfrm flipH="1" rot="10800000">
            <a:off x="0" y="4594767"/>
            <a:ext cx="9144000" cy="9000"/>
          </a:xfrm>
          <a:prstGeom prst="rect">
            <a:avLst/>
          </a:prstGeom>
          <a:solidFill>
            <a:srgbClr val="A3A4B5">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Dark" type="obj">
  <p:cSld name="OBJECT">
    <p:spTree>
      <p:nvGrpSpPr>
        <p:cNvPr id="495" name="Shape 495"/>
        <p:cNvGrpSpPr/>
        <p:nvPr/>
      </p:nvGrpSpPr>
      <p:grpSpPr>
        <a:xfrm>
          <a:off x="0" y="0"/>
          <a:ext cx="0" cy="0"/>
          <a:chOff x="0" y="0"/>
          <a:chExt cx="0" cy="0"/>
        </a:xfrm>
      </p:grpSpPr>
      <p:sp>
        <p:nvSpPr>
          <p:cNvPr id="496" name="Google Shape;496;p60"/>
          <p:cNvSpPr txBox="1"/>
          <p:nvPr>
            <p:ph type="title"/>
          </p:nvPr>
        </p:nvSpPr>
        <p:spPr>
          <a:xfrm>
            <a:off x="323513" y="168543"/>
            <a:ext cx="8499300" cy="635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FFFFFF"/>
              </a:buClr>
              <a:buSzPts val="3000"/>
              <a:buFont typeface="Proxima Nova"/>
              <a:buNone/>
              <a:defRPr b="1" i="0" sz="3000" u="none" cap="none" strike="noStrike">
                <a:solidFill>
                  <a:srgbClr val="FFFFFF"/>
                </a:solidFill>
                <a:latin typeface="Proxima Nova"/>
                <a:ea typeface="Proxima Nova"/>
                <a:cs typeface="Proxima Nova"/>
                <a:sym typeface="Proxima Nova"/>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497" name="Google Shape;497;p60"/>
          <p:cNvSpPr txBox="1"/>
          <p:nvPr>
            <p:ph idx="1" type="body"/>
          </p:nvPr>
        </p:nvSpPr>
        <p:spPr>
          <a:xfrm>
            <a:off x="323513" y="876963"/>
            <a:ext cx="8499300" cy="33945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Clr>
                <a:srgbClr val="C7C8D2"/>
              </a:buClr>
              <a:buSzPts val="1800"/>
              <a:buFont typeface="Proxima Nova"/>
              <a:buNone/>
              <a:defRPr b="0" i="0" sz="1800" u="none" cap="none" strike="noStrike">
                <a:solidFill>
                  <a:srgbClr val="C7C8D2"/>
                </a:solidFill>
                <a:latin typeface="Proxima Nova"/>
                <a:ea typeface="Proxima Nova"/>
                <a:cs typeface="Proxima Nova"/>
                <a:sym typeface="Proxima Nova"/>
              </a:defRPr>
            </a:lvl1pPr>
            <a:lvl2pPr indent="-342900" lvl="1" marL="914400" marR="0" rtl="0" algn="l">
              <a:spcBef>
                <a:spcPts val="1600"/>
              </a:spcBef>
              <a:spcAft>
                <a:spcPts val="0"/>
              </a:spcAft>
              <a:buClr>
                <a:srgbClr val="C7C8D2"/>
              </a:buClr>
              <a:buSzPts val="1800"/>
              <a:buFont typeface="Arial"/>
              <a:buChar char="•"/>
              <a:defRPr b="0" i="0" sz="1800" u="none" cap="none" strike="noStrike">
                <a:solidFill>
                  <a:srgbClr val="C7C8D2"/>
                </a:solidFill>
                <a:latin typeface="Proxima Nova"/>
                <a:ea typeface="Proxima Nova"/>
                <a:cs typeface="Proxima Nova"/>
                <a:sym typeface="Proxima Nova"/>
              </a:defRPr>
            </a:lvl2pPr>
            <a:lvl3pPr indent="-342900" lvl="2" marL="1371600" marR="0" rtl="0" algn="l">
              <a:spcBef>
                <a:spcPts val="1600"/>
              </a:spcBef>
              <a:spcAft>
                <a:spcPts val="0"/>
              </a:spcAft>
              <a:buClr>
                <a:srgbClr val="C7C8D2"/>
              </a:buClr>
              <a:buSzPts val="1800"/>
              <a:buFont typeface="Arial"/>
              <a:buChar char="•"/>
              <a:defRPr b="0" i="0" sz="1800" u="none" cap="none" strike="noStrike">
                <a:solidFill>
                  <a:srgbClr val="C7C8D2"/>
                </a:solidFill>
                <a:latin typeface="Proxima Nova"/>
                <a:ea typeface="Proxima Nova"/>
                <a:cs typeface="Proxima Nova"/>
                <a:sym typeface="Proxima Nova"/>
              </a:defRPr>
            </a:lvl3pPr>
            <a:lvl4pPr indent="-342900" lvl="3" marL="1828800" marR="0" rtl="0" algn="l">
              <a:spcBef>
                <a:spcPts val="1600"/>
              </a:spcBef>
              <a:spcAft>
                <a:spcPts val="0"/>
              </a:spcAft>
              <a:buClr>
                <a:srgbClr val="C7C8D2"/>
              </a:buClr>
              <a:buSzPts val="1800"/>
              <a:buFont typeface="Arial"/>
              <a:buChar char="•"/>
              <a:defRPr b="0" i="0" sz="1800" u="none" cap="none" strike="noStrike">
                <a:solidFill>
                  <a:srgbClr val="C7C8D2"/>
                </a:solidFill>
                <a:latin typeface="Proxima Nova"/>
                <a:ea typeface="Proxima Nova"/>
                <a:cs typeface="Proxima Nova"/>
                <a:sym typeface="Proxima Nova"/>
              </a:defRPr>
            </a:lvl4pPr>
            <a:lvl5pPr indent="-330200" lvl="4" marL="2286000" marR="0" rtl="0" algn="l">
              <a:spcBef>
                <a:spcPts val="1600"/>
              </a:spcBef>
              <a:spcAft>
                <a:spcPts val="0"/>
              </a:spcAft>
              <a:buClr>
                <a:srgbClr val="FFFFFF"/>
              </a:buClr>
              <a:buSzPts val="1600"/>
              <a:buFont typeface="Arial"/>
              <a:buChar char="•"/>
              <a:defRPr b="0" i="0" sz="1600" u="none" cap="none" strike="noStrike">
                <a:solidFill>
                  <a:srgbClr val="FFFFFF"/>
                </a:solidFill>
                <a:latin typeface="Proxima Nova"/>
                <a:ea typeface="Proxima Nova"/>
                <a:cs typeface="Proxima Nova"/>
                <a:sym typeface="Proxima Nova"/>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8" name="Google Shape;498;p60"/>
          <p:cNvSpPr txBox="1"/>
          <p:nvPr>
            <p:ph idx="12" type="sldNum"/>
          </p:nvPr>
        </p:nvSpPr>
        <p:spPr>
          <a:xfrm>
            <a:off x="8109376" y="4721322"/>
            <a:ext cx="897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700" u="none" cap="none" strike="noStrike">
                <a:solidFill>
                  <a:srgbClr val="A3A4B5"/>
                </a:solidFill>
                <a:latin typeface="Proxima Nova"/>
                <a:ea typeface="Proxima Nova"/>
                <a:cs typeface="Proxima Nova"/>
                <a:sym typeface="Proxima Nova"/>
              </a:defRPr>
            </a:lvl1pPr>
            <a:lvl2pPr indent="0" lvl="1" marL="0" marR="0" rtl="0" algn="r">
              <a:spcBef>
                <a:spcPts val="0"/>
              </a:spcBef>
              <a:buNone/>
              <a:defRPr b="0" i="0" sz="700" u="none" cap="none" strike="noStrike">
                <a:solidFill>
                  <a:srgbClr val="A3A4B5"/>
                </a:solidFill>
                <a:latin typeface="Proxima Nova"/>
                <a:ea typeface="Proxima Nova"/>
                <a:cs typeface="Proxima Nova"/>
                <a:sym typeface="Proxima Nova"/>
              </a:defRPr>
            </a:lvl2pPr>
            <a:lvl3pPr indent="0" lvl="2" marL="0" marR="0" rtl="0" algn="r">
              <a:spcBef>
                <a:spcPts val="0"/>
              </a:spcBef>
              <a:buNone/>
              <a:defRPr b="0" i="0" sz="700" u="none" cap="none" strike="noStrike">
                <a:solidFill>
                  <a:srgbClr val="A3A4B5"/>
                </a:solidFill>
                <a:latin typeface="Proxima Nova"/>
                <a:ea typeface="Proxima Nova"/>
                <a:cs typeface="Proxima Nova"/>
                <a:sym typeface="Proxima Nova"/>
              </a:defRPr>
            </a:lvl3pPr>
            <a:lvl4pPr indent="0" lvl="3" marL="0" marR="0" rtl="0" algn="r">
              <a:spcBef>
                <a:spcPts val="0"/>
              </a:spcBef>
              <a:buNone/>
              <a:defRPr b="0" i="0" sz="700" u="none" cap="none" strike="noStrike">
                <a:solidFill>
                  <a:srgbClr val="A3A4B5"/>
                </a:solidFill>
                <a:latin typeface="Proxima Nova"/>
                <a:ea typeface="Proxima Nova"/>
                <a:cs typeface="Proxima Nova"/>
                <a:sym typeface="Proxima Nova"/>
              </a:defRPr>
            </a:lvl4pPr>
            <a:lvl5pPr indent="0" lvl="4" marL="0" marR="0" rtl="0" algn="r">
              <a:spcBef>
                <a:spcPts val="0"/>
              </a:spcBef>
              <a:buNone/>
              <a:defRPr b="0" i="0" sz="700" u="none" cap="none" strike="noStrike">
                <a:solidFill>
                  <a:srgbClr val="A3A4B5"/>
                </a:solidFill>
                <a:latin typeface="Proxima Nova"/>
                <a:ea typeface="Proxima Nova"/>
                <a:cs typeface="Proxima Nova"/>
                <a:sym typeface="Proxima Nova"/>
              </a:defRPr>
            </a:lvl5pPr>
            <a:lvl6pPr indent="0" lvl="5" marL="0" marR="0" rtl="0" algn="r">
              <a:spcBef>
                <a:spcPts val="0"/>
              </a:spcBef>
              <a:buNone/>
              <a:defRPr b="0" i="0" sz="700" u="none" cap="none" strike="noStrike">
                <a:solidFill>
                  <a:srgbClr val="A3A4B5"/>
                </a:solidFill>
                <a:latin typeface="Proxima Nova"/>
                <a:ea typeface="Proxima Nova"/>
                <a:cs typeface="Proxima Nova"/>
                <a:sym typeface="Proxima Nova"/>
              </a:defRPr>
            </a:lvl6pPr>
            <a:lvl7pPr indent="0" lvl="6" marL="0" marR="0" rtl="0" algn="r">
              <a:spcBef>
                <a:spcPts val="0"/>
              </a:spcBef>
              <a:buNone/>
              <a:defRPr b="0" i="0" sz="700" u="none" cap="none" strike="noStrike">
                <a:solidFill>
                  <a:srgbClr val="A3A4B5"/>
                </a:solidFill>
                <a:latin typeface="Proxima Nova"/>
                <a:ea typeface="Proxima Nova"/>
                <a:cs typeface="Proxima Nova"/>
                <a:sym typeface="Proxima Nova"/>
              </a:defRPr>
            </a:lvl7pPr>
            <a:lvl8pPr indent="0" lvl="7" marL="0" marR="0" rtl="0" algn="r">
              <a:spcBef>
                <a:spcPts val="0"/>
              </a:spcBef>
              <a:buNone/>
              <a:defRPr b="0" i="0" sz="700" u="none" cap="none" strike="noStrike">
                <a:solidFill>
                  <a:srgbClr val="A3A4B5"/>
                </a:solidFill>
                <a:latin typeface="Proxima Nova"/>
                <a:ea typeface="Proxima Nova"/>
                <a:cs typeface="Proxima Nova"/>
                <a:sym typeface="Proxima Nova"/>
              </a:defRPr>
            </a:lvl8pPr>
            <a:lvl9pPr indent="0" lvl="8" marL="0" marR="0" rtl="0" algn="r">
              <a:spcBef>
                <a:spcPts val="0"/>
              </a:spcBef>
              <a:buNone/>
              <a:defRPr b="0" i="0" sz="700" u="none" cap="none" strike="noStrike">
                <a:solidFill>
                  <a:srgbClr val="A3A4B5"/>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60"/>
          <p:cNvSpPr/>
          <p:nvPr/>
        </p:nvSpPr>
        <p:spPr>
          <a:xfrm>
            <a:off x="2733041" y="4747783"/>
            <a:ext cx="40143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pic>
        <p:nvPicPr>
          <p:cNvPr id="500" name="Google Shape;500;p60"/>
          <p:cNvPicPr preferRelativeResize="0"/>
          <p:nvPr/>
        </p:nvPicPr>
        <p:blipFill rotWithShape="1">
          <a:blip r:embed="rId2">
            <a:alphaModFix/>
          </a:blip>
          <a:srcRect b="0" l="0" r="0" t="0"/>
          <a:stretch/>
        </p:blipFill>
        <p:spPr>
          <a:xfrm>
            <a:off x="165960" y="4718415"/>
            <a:ext cx="2154548" cy="271364"/>
          </a:xfrm>
          <a:prstGeom prst="rect">
            <a:avLst/>
          </a:prstGeom>
          <a:noFill/>
          <a:ln>
            <a:noFill/>
          </a:ln>
        </p:spPr>
      </p:pic>
      <p:sp>
        <p:nvSpPr>
          <p:cNvPr id="501" name="Google Shape;501;p60"/>
          <p:cNvSpPr/>
          <p:nvPr/>
        </p:nvSpPr>
        <p:spPr>
          <a:xfrm flipH="1" rot="10800000">
            <a:off x="0" y="4594767"/>
            <a:ext cx="9144000" cy="9000"/>
          </a:xfrm>
          <a:prstGeom prst="rect">
            <a:avLst/>
          </a:prstGeom>
          <a:solidFill>
            <a:srgbClr val="A3A4B5">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 Dark" type="twoObj">
  <p:cSld name="TWO_OBJECTS">
    <p:spTree>
      <p:nvGrpSpPr>
        <p:cNvPr id="502" name="Shape 502"/>
        <p:cNvGrpSpPr/>
        <p:nvPr/>
      </p:nvGrpSpPr>
      <p:grpSpPr>
        <a:xfrm>
          <a:off x="0" y="0"/>
          <a:ext cx="0" cy="0"/>
          <a:chOff x="0" y="0"/>
          <a:chExt cx="0" cy="0"/>
        </a:xfrm>
      </p:grpSpPr>
      <p:sp>
        <p:nvSpPr>
          <p:cNvPr id="503" name="Google Shape;503;p61"/>
          <p:cNvSpPr txBox="1"/>
          <p:nvPr>
            <p:ph type="title"/>
          </p:nvPr>
        </p:nvSpPr>
        <p:spPr>
          <a:xfrm>
            <a:off x="323513" y="168543"/>
            <a:ext cx="8499300" cy="635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FFFFFF"/>
              </a:buClr>
              <a:buSzPts val="3000"/>
              <a:buFont typeface="Proxima Nova"/>
              <a:buNone/>
              <a:defRPr b="1" i="0" sz="3000" u="none" cap="none" strike="noStrike">
                <a:solidFill>
                  <a:srgbClr val="FFFFFF"/>
                </a:solidFill>
                <a:latin typeface="Proxima Nova"/>
                <a:ea typeface="Proxima Nova"/>
                <a:cs typeface="Proxima Nova"/>
                <a:sym typeface="Proxima Nova"/>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504" name="Google Shape;504;p61"/>
          <p:cNvSpPr txBox="1"/>
          <p:nvPr>
            <p:ph idx="1" type="body"/>
          </p:nvPr>
        </p:nvSpPr>
        <p:spPr>
          <a:xfrm>
            <a:off x="323514" y="883867"/>
            <a:ext cx="3991200" cy="36810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Clr>
                <a:srgbClr val="C7C8D2"/>
              </a:buClr>
              <a:buSzPts val="1800"/>
              <a:buFont typeface="Proxima Nova"/>
              <a:buNone/>
              <a:defRPr b="0" i="0" sz="1800" u="none" cap="none" strike="noStrike">
                <a:solidFill>
                  <a:srgbClr val="C7C8D2"/>
                </a:solidFill>
                <a:latin typeface="Proxima Nova"/>
                <a:ea typeface="Proxima Nova"/>
                <a:cs typeface="Proxima Nova"/>
                <a:sym typeface="Proxima Nova"/>
              </a:defRPr>
            </a:lvl1pPr>
            <a:lvl2pPr indent="-342900" lvl="1" marL="914400" marR="0" rtl="0" algn="l">
              <a:spcBef>
                <a:spcPts val="1600"/>
              </a:spcBef>
              <a:spcAft>
                <a:spcPts val="0"/>
              </a:spcAft>
              <a:buClr>
                <a:srgbClr val="C7C8D2"/>
              </a:buClr>
              <a:buSzPts val="1800"/>
              <a:buFont typeface="Arial"/>
              <a:buChar char="•"/>
              <a:defRPr b="0" i="0" sz="1800" u="none" cap="none" strike="noStrike">
                <a:solidFill>
                  <a:srgbClr val="C7C8D2"/>
                </a:solidFill>
                <a:latin typeface="Proxima Nova"/>
                <a:ea typeface="Proxima Nova"/>
                <a:cs typeface="Proxima Nova"/>
                <a:sym typeface="Proxima Nova"/>
              </a:defRPr>
            </a:lvl2pPr>
            <a:lvl3pPr indent="-342900" lvl="2" marL="1371600" marR="0" rtl="0" algn="l">
              <a:spcBef>
                <a:spcPts val="1600"/>
              </a:spcBef>
              <a:spcAft>
                <a:spcPts val="0"/>
              </a:spcAft>
              <a:buClr>
                <a:srgbClr val="C7C8D2"/>
              </a:buClr>
              <a:buSzPts val="1800"/>
              <a:buFont typeface="Arial"/>
              <a:buChar char="•"/>
              <a:defRPr b="0" i="0" sz="1800" u="none" cap="none" strike="noStrike">
                <a:solidFill>
                  <a:srgbClr val="C7C8D2"/>
                </a:solidFill>
                <a:latin typeface="Proxima Nova"/>
                <a:ea typeface="Proxima Nova"/>
                <a:cs typeface="Proxima Nova"/>
                <a:sym typeface="Proxima Nova"/>
              </a:defRPr>
            </a:lvl3pPr>
            <a:lvl4pPr indent="-342900" lvl="3" marL="1828800" marR="0" rtl="0" algn="l">
              <a:spcBef>
                <a:spcPts val="1600"/>
              </a:spcBef>
              <a:spcAft>
                <a:spcPts val="0"/>
              </a:spcAft>
              <a:buClr>
                <a:srgbClr val="C7C8D2"/>
              </a:buClr>
              <a:buSzPts val="1800"/>
              <a:buFont typeface="Arial"/>
              <a:buChar char="•"/>
              <a:defRPr b="0" i="0" sz="1800" u="none" cap="none" strike="noStrike">
                <a:solidFill>
                  <a:srgbClr val="C7C8D2"/>
                </a:solidFill>
                <a:latin typeface="Proxima Nova"/>
                <a:ea typeface="Proxima Nova"/>
                <a:cs typeface="Proxima Nova"/>
                <a:sym typeface="Proxima Nova"/>
              </a:defRPr>
            </a:lvl4pPr>
            <a:lvl5pPr indent="-342900" lvl="4" marL="2286000" marR="0" rtl="0" algn="l">
              <a:spcBef>
                <a:spcPts val="1600"/>
              </a:spcBef>
              <a:spcAft>
                <a:spcPts val="0"/>
              </a:spcAft>
              <a:buClr>
                <a:srgbClr val="FFFFFF"/>
              </a:buClr>
              <a:buSzPts val="1800"/>
              <a:buFont typeface="Arial"/>
              <a:buChar char="•"/>
              <a:defRPr b="0" i="0" sz="1800" u="none" cap="none" strike="noStrike">
                <a:solidFill>
                  <a:srgbClr val="FFFFFF"/>
                </a:solidFill>
                <a:latin typeface="Proxima Nova"/>
                <a:ea typeface="Proxima Nova"/>
                <a:cs typeface="Proxima Nova"/>
                <a:sym typeface="Proxima Nova"/>
              </a:defRPr>
            </a:lvl5pPr>
            <a:lvl6pPr indent="-342900" lvl="5" marL="2743200" marR="0" rtl="0" algn="l">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5" name="Google Shape;505;p61"/>
          <p:cNvSpPr txBox="1"/>
          <p:nvPr>
            <p:ph idx="2" type="body"/>
          </p:nvPr>
        </p:nvSpPr>
        <p:spPr>
          <a:xfrm>
            <a:off x="4619345" y="883867"/>
            <a:ext cx="4203600" cy="36810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Clr>
                <a:srgbClr val="C8C8D3"/>
              </a:buClr>
              <a:buSzPts val="1800"/>
              <a:buFont typeface="Proxima Nova"/>
              <a:buNone/>
              <a:defRPr b="0" i="0" sz="1800" u="none" cap="none" strike="noStrike">
                <a:solidFill>
                  <a:srgbClr val="C8C8D3"/>
                </a:solidFill>
                <a:latin typeface="Proxima Nova"/>
                <a:ea typeface="Proxima Nova"/>
                <a:cs typeface="Proxima Nova"/>
                <a:sym typeface="Proxima Nova"/>
              </a:defRPr>
            </a:lvl1pPr>
            <a:lvl2pPr indent="-342900" lvl="1" marL="914400" marR="0" rtl="0" algn="l">
              <a:spcBef>
                <a:spcPts val="1600"/>
              </a:spcBef>
              <a:spcAft>
                <a:spcPts val="0"/>
              </a:spcAft>
              <a:buClr>
                <a:srgbClr val="C8C8D3"/>
              </a:buClr>
              <a:buSzPts val="1800"/>
              <a:buFont typeface="Arial"/>
              <a:buChar char="•"/>
              <a:defRPr b="0" i="0" sz="1800" u="none" cap="none" strike="noStrike">
                <a:solidFill>
                  <a:srgbClr val="C8C8D3"/>
                </a:solidFill>
                <a:latin typeface="Proxima Nova"/>
                <a:ea typeface="Proxima Nova"/>
                <a:cs typeface="Proxima Nova"/>
                <a:sym typeface="Proxima Nova"/>
              </a:defRPr>
            </a:lvl2pPr>
            <a:lvl3pPr indent="-342900" lvl="2" marL="1371600" marR="0" rtl="0" algn="l">
              <a:spcBef>
                <a:spcPts val="1600"/>
              </a:spcBef>
              <a:spcAft>
                <a:spcPts val="0"/>
              </a:spcAft>
              <a:buClr>
                <a:srgbClr val="C8C8D3"/>
              </a:buClr>
              <a:buSzPts val="1800"/>
              <a:buFont typeface="Arial"/>
              <a:buChar char="•"/>
              <a:defRPr b="0" i="0" sz="1800" u="none" cap="none" strike="noStrike">
                <a:solidFill>
                  <a:srgbClr val="C8C8D3"/>
                </a:solidFill>
                <a:latin typeface="Proxima Nova"/>
                <a:ea typeface="Proxima Nova"/>
                <a:cs typeface="Proxima Nova"/>
                <a:sym typeface="Proxima Nova"/>
              </a:defRPr>
            </a:lvl3pPr>
            <a:lvl4pPr indent="-342900" lvl="3" marL="1828800" marR="0" rtl="0" algn="l">
              <a:spcBef>
                <a:spcPts val="1600"/>
              </a:spcBef>
              <a:spcAft>
                <a:spcPts val="0"/>
              </a:spcAft>
              <a:buClr>
                <a:srgbClr val="C8C8D3"/>
              </a:buClr>
              <a:buSzPts val="1800"/>
              <a:buFont typeface="Arial"/>
              <a:buChar char="•"/>
              <a:defRPr b="0" i="0" sz="1800" u="none" cap="none" strike="noStrike">
                <a:solidFill>
                  <a:srgbClr val="C8C8D3"/>
                </a:solidFill>
                <a:latin typeface="Proxima Nova"/>
                <a:ea typeface="Proxima Nova"/>
                <a:cs typeface="Proxima Nova"/>
                <a:sym typeface="Proxima Nova"/>
              </a:defRPr>
            </a:lvl4pPr>
            <a:lvl5pPr indent="-342900" lvl="4" marL="2286000" marR="0" rtl="0" algn="l">
              <a:spcBef>
                <a:spcPts val="1600"/>
              </a:spcBef>
              <a:spcAft>
                <a:spcPts val="0"/>
              </a:spcAft>
              <a:buClr>
                <a:srgbClr val="FFFFFF"/>
              </a:buClr>
              <a:buSzPts val="1800"/>
              <a:buFont typeface="Arial"/>
              <a:buChar char="•"/>
              <a:defRPr b="0" i="0" sz="1800" u="none" cap="none" strike="noStrike">
                <a:solidFill>
                  <a:srgbClr val="FFFFFF"/>
                </a:solidFill>
                <a:latin typeface="Proxima Nova"/>
                <a:ea typeface="Proxima Nova"/>
                <a:cs typeface="Proxima Nova"/>
                <a:sym typeface="Proxima Nova"/>
              </a:defRPr>
            </a:lvl5pPr>
            <a:lvl6pPr indent="-342900" lvl="5" marL="2743200" marR="0" rtl="0" algn="l">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6" name="Google Shape;506;p61"/>
          <p:cNvSpPr txBox="1"/>
          <p:nvPr>
            <p:ph idx="12" type="sldNum"/>
          </p:nvPr>
        </p:nvSpPr>
        <p:spPr>
          <a:xfrm>
            <a:off x="8109376" y="4721322"/>
            <a:ext cx="897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700">
                <a:solidFill>
                  <a:srgbClr val="A3A4B5"/>
                </a:solidFill>
                <a:latin typeface="Proxima Nova"/>
                <a:ea typeface="Proxima Nova"/>
                <a:cs typeface="Proxima Nova"/>
                <a:sym typeface="Proxima Nova"/>
              </a:defRPr>
            </a:lvl1pPr>
            <a:lvl2pPr indent="0" lvl="1" marL="0" marR="0" rtl="0" algn="r">
              <a:spcBef>
                <a:spcPts val="0"/>
              </a:spcBef>
              <a:buNone/>
              <a:defRPr sz="700">
                <a:solidFill>
                  <a:srgbClr val="A3A4B5"/>
                </a:solidFill>
                <a:latin typeface="Proxima Nova"/>
                <a:ea typeface="Proxima Nova"/>
                <a:cs typeface="Proxima Nova"/>
                <a:sym typeface="Proxima Nova"/>
              </a:defRPr>
            </a:lvl2pPr>
            <a:lvl3pPr indent="0" lvl="2" marL="0" marR="0" rtl="0" algn="r">
              <a:spcBef>
                <a:spcPts val="0"/>
              </a:spcBef>
              <a:buNone/>
              <a:defRPr sz="700">
                <a:solidFill>
                  <a:srgbClr val="A3A4B5"/>
                </a:solidFill>
                <a:latin typeface="Proxima Nova"/>
                <a:ea typeface="Proxima Nova"/>
                <a:cs typeface="Proxima Nova"/>
                <a:sym typeface="Proxima Nova"/>
              </a:defRPr>
            </a:lvl3pPr>
            <a:lvl4pPr indent="0" lvl="3" marL="0" marR="0" rtl="0" algn="r">
              <a:spcBef>
                <a:spcPts val="0"/>
              </a:spcBef>
              <a:buNone/>
              <a:defRPr sz="700">
                <a:solidFill>
                  <a:srgbClr val="A3A4B5"/>
                </a:solidFill>
                <a:latin typeface="Proxima Nova"/>
                <a:ea typeface="Proxima Nova"/>
                <a:cs typeface="Proxima Nova"/>
                <a:sym typeface="Proxima Nova"/>
              </a:defRPr>
            </a:lvl4pPr>
            <a:lvl5pPr indent="0" lvl="4" marL="0" marR="0" rtl="0" algn="r">
              <a:spcBef>
                <a:spcPts val="0"/>
              </a:spcBef>
              <a:buNone/>
              <a:defRPr sz="700">
                <a:solidFill>
                  <a:srgbClr val="A3A4B5"/>
                </a:solidFill>
                <a:latin typeface="Proxima Nova"/>
                <a:ea typeface="Proxima Nova"/>
                <a:cs typeface="Proxima Nova"/>
                <a:sym typeface="Proxima Nova"/>
              </a:defRPr>
            </a:lvl5pPr>
            <a:lvl6pPr indent="0" lvl="5" marL="0" marR="0" rtl="0" algn="r">
              <a:spcBef>
                <a:spcPts val="0"/>
              </a:spcBef>
              <a:buNone/>
              <a:defRPr sz="700">
                <a:solidFill>
                  <a:srgbClr val="A3A4B5"/>
                </a:solidFill>
                <a:latin typeface="Proxima Nova"/>
                <a:ea typeface="Proxima Nova"/>
                <a:cs typeface="Proxima Nova"/>
                <a:sym typeface="Proxima Nova"/>
              </a:defRPr>
            </a:lvl6pPr>
            <a:lvl7pPr indent="0" lvl="6" marL="0" marR="0" rtl="0" algn="r">
              <a:spcBef>
                <a:spcPts val="0"/>
              </a:spcBef>
              <a:buNone/>
              <a:defRPr sz="700">
                <a:solidFill>
                  <a:srgbClr val="A3A4B5"/>
                </a:solidFill>
                <a:latin typeface="Proxima Nova"/>
                <a:ea typeface="Proxima Nova"/>
                <a:cs typeface="Proxima Nova"/>
                <a:sym typeface="Proxima Nova"/>
              </a:defRPr>
            </a:lvl7pPr>
            <a:lvl8pPr indent="0" lvl="7" marL="0" marR="0" rtl="0" algn="r">
              <a:spcBef>
                <a:spcPts val="0"/>
              </a:spcBef>
              <a:buNone/>
              <a:defRPr sz="700">
                <a:solidFill>
                  <a:srgbClr val="A3A4B5"/>
                </a:solidFill>
                <a:latin typeface="Proxima Nova"/>
                <a:ea typeface="Proxima Nova"/>
                <a:cs typeface="Proxima Nova"/>
                <a:sym typeface="Proxima Nova"/>
              </a:defRPr>
            </a:lvl8pPr>
            <a:lvl9pPr indent="0" lvl="8" marL="0" marR="0" rtl="0" algn="r">
              <a:spcBef>
                <a:spcPts val="0"/>
              </a:spcBef>
              <a:buNone/>
              <a:defRPr sz="700">
                <a:solidFill>
                  <a:srgbClr val="A3A4B5"/>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507" name="Google Shape;507;p61"/>
          <p:cNvSpPr/>
          <p:nvPr/>
        </p:nvSpPr>
        <p:spPr>
          <a:xfrm>
            <a:off x="2733041" y="4747783"/>
            <a:ext cx="40143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pic>
        <p:nvPicPr>
          <p:cNvPr id="508" name="Google Shape;508;p61"/>
          <p:cNvPicPr preferRelativeResize="0"/>
          <p:nvPr/>
        </p:nvPicPr>
        <p:blipFill rotWithShape="1">
          <a:blip r:embed="rId2">
            <a:alphaModFix/>
          </a:blip>
          <a:srcRect b="0" l="0" r="0" t="0"/>
          <a:stretch/>
        </p:blipFill>
        <p:spPr>
          <a:xfrm>
            <a:off x="165960" y="4718415"/>
            <a:ext cx="2154548" cy="271364"/>
          </a:xfrm>
          <a:prstGeom prst="rect">
            <a:avLst/>
          </a:prstGeom>
          <a:noFill/>
          <a:ln>
            <a:noFill/>
          </a:ln>
        </p:spPr>
      </p:pic>
      <p:sp>
        <p:nvSpPr>
          <p:cNvPr id="509" name="Google Shape;509;p61"/>
          <p:cNvSpPr/>
          <p:nvPr/>
        </p:nvSpPr>
        <p:spPr>
          <a:xfrm flipH="1" rot="10800000">
            <a:off x="0" y="4594767"/>
            <a:ext cx="9144000" cy="9000"/>
          </a:xfrm>
          <a:prstGeom prst="rect">
            <a:avLst/>
          </a:prstGeom>
          <a:solidFill>
            <a:srgbClr val="A3A4B5">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511" name="Shape 511"/>
        <p:cNvGrpSpPr/>
        <p:nvPr/>
      </p:nvGrpSpPr>
      <p:grpSpPr>
        <a:xfrm>
          <a:off x="0" y="0"/>
          <a:ext cx="0" cy="0"/>
          <a:chOff x="0" y="0"/>
          <a:chExt cx="0" cy="0"/>
        </a:xfrm>
      </p:grpSpPr>
      <p:pic>
        <p:nvPicPr>
          <p:cNvPr descr="SiliconValley-01.jpg" id="512" name="Google Shape;512;p63"/>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513" name="Google Shape;513;p6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514" name="Google Shape;514;p63"/>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515" name="Google Shape;515;p63"/>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63"/>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517" name="Google Shape;517;p63"/>
          <p:cNvGrpSpPr/>
          <p:nvPr/>
        </p:nvGrpSpPr>
        <p:grpSpPr>
          <a:xfrm>
            <a:off x="634507" y="819388"/>
            <a:ext cx="1337013" cy="313170"/>
            <a:chOff x="1841475" y="2392725"/>
            <a:chExt cx="3928925" cy="920275"/>
          </a:xfrm>
        </p:grpSpPr>
        <p:sp>
          <p:nvSpPr>
            <p:cNvPr id="518" name="Google Shape;518;p6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63"/>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527" name="Shape 527"/>
        <p:cNvGrpSpPr/>
        <p:nvPr/>
      </p:nvGrpSpPr>
      <p:grpSpPr>
        <a:xfrm>
          <a:off x="0" y="0"/>
          <a:ext cx="0" cy="0"/>
          <a:chOff x="0" y="0"/>
          <a:chExt cx="0" cy="0"/>
        </a:xfrm>
      </p:grpSpPr>
      <p:sp>
        <p:nvSpPr>
          <p:cNvPr id="528" name="Google Shape;528;p64"/>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529" name="Google Shape;529;p64"/>
          <p:cNvGrpSpPr/>
          <p:nvPr/>
        </p:nvGrpSpPr>
        <p:grpSpPr>
          <a:xfrm>
            <a:off x="287525" y="4854556"/>
            <a:ext cx="634914" cy="148716"/>
            <a:chOff x="1841475" y="2392725"/>
            <a:chExt cx="3928925" cy="920275"/>
          </a:xfrm>
        </p:grpSpPr>
        <p:sp>
          <p:nvSpPr>
            <p:cNvPr id="530" name="Google Shape;530;p6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8" name="Google Shape;538;p64"/>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539" name="Google Shape;539;p64"/>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540" name="Shape 540"/>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541" name="Shape 541"/>
        <p:cNvGrpSpPr/>
        <p:nvPr/>
      </p:nvGrpSpPr>
      <p:grpSpPr>
        <a:xfrm>
          <a:off x="0" y="0"/>
          <a:ext cx="0" cy="0"/>
          <a:chOff x="0" y="0"/>
          <a:chExt cx="0" cy="0"/>
        </a:xfrm>
      </p:grpSpPr>
      <p:sp>
        <p:nvSpPr>
          <p:cNvPr id="542" name="Google Shape;542;p6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43" name="Google Shape;543;p66"/>
          <p:cNvGrpSpPr/>
          <p:nvPr/>
        </p:nvGrpSpPr>
        <p:grpSpPr>
          <a:xfrm>
            <a:off x="287525" y="4854556"/>
            <a:ext cx="634914" cy="148716"/>
            <a:chOff x="1841475" y="2392725"/>
            <a:chExt cx="3928925" cy="920275"/>
          </a:xfrm>
        </p:grpSpPr>
        <p:sp>
          <p:nvSpPr>
            <p:cNvPr id="544" name="Google Shape;544;p6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66"/>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553" name="Shape 553"/>
        <p:cNvGrpSpPr/>
        <p:nvPr/>
      </p:nvGrpSpPr>
      <p:grpSpPr>
        <a:xfrm>
          <a:off x="0" y="0"/>
          <a:ext cx="0" cy="0"/>
          <a:chOff x="0" y="0"/>
          <a:chExt cx="0" cy="0"/>
        </a:xfrm>
      </p:grpSpPr>
      <p:sp>
        <p:nvSpPr>
          <p:cNvPr id="554" name="Google Shape;554;p6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55" name="Google Shape;555;p67"/>
          <p:cNvGrpSpPr/>
          <p:nvPr/>
        </p:nvGrpSpPr>
        <p:grpSpPr>
          <a:xfrm>
            <a:off x="287525" y="4854556"/>
            <a:ext cx="634914" cy="148716"/>
            <a:chOff x="1841475" y="2392725"/>
            <a:chExt cx="3928925" cy="920275"/>
          </a:xfrm>
        </p:grpSpPr>
        <p:sp>
          <p:nvSpPr>
            <p:cNvPr id="556" name="Google Shape;556;p6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67"/>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 name="Google Shape;565;p67"/>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566" name="Google Shape;566;p67"/>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567" name="Google Shape;567;p67"/>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568" name="Google Shape;568;p67"/>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569" name="Shape 569"/>
        <p:cNvGrpSpPr/>
        <p:nvPr/>
      </p:nvGrpSpPr>
      <p:grpSpPr>
        <a:xfrm>
          <a:off x="0" y="0"/>
          <a:ext cx="0" cy="0"/>
          <a:chOff x="0" y="0"/>
          <a:chExt cx="0" cy="0"/>
        </a:xfrm>
      </p:grpSpPr>
      <p:pic>
        <p:nvPicPr>
          <p:cNvPr id="570" name="Google Shape;570;p68"/>
          <p:cNvPicPr preferRelativeResize="0"/>
          <p:nvPr/>
        </p:nvPicPr>
        <p:blipFill>
          <a:blip r:embed="rId2">
            <a:alphaModFix/>
          </a:blip>
          <a:stretch>
            <a:fillRect/>
          </a:stretch>
        </p:blipFill>
        <p:spPr>
          <a:xfrm>
            <a:off x="0" y="0"/>
            <a:ext cx="9144000" cy="5143489"/>
          </a:xfrm>
          <a:prstGeom prst="rect">
            <a:avLst/>
          </a:prstGeom>
          <a:noFill/>
          <a:ln>
            <a:noFill/>
          </a:ln>
        </p:spPr>
      </p:pic>
      <p:sp>
        <p:nvSpPr>
          <p:cNvPr id="571" name="Google Shape;571;p6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72" name="Google Shape;572;p68"/>
          <p:cNvGrpSpPr/>
          <p:nvPr/>
        </p:nvGrpSpPr>
        <p:grpSpPr>
          <a:xfrm>
            <a:off x="287525" y="4854556"/>
            <a:ext cx="634914" cy="148716"/>
            <a:chOff x="1841475" y="2392725"/>
            <a:chExt cx="3928925" cy="920275"/>
          </a:xfrm>
        </p:grpSpPr>
        <p:sp>
          <p:nvSpPr>
            <p:cNvPr id="573" name="Google Shape;573;p6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581" name="Shape 581"/>
        <p:cNvGrpSpPr/>
        <p:nvPr/>
      </p:nvGrpSpPr>
      <p:grpSpPr>
        <a:xfrm>
          <a:off x="0" y="0"/>
          <a:ext cx="0" cy="0"/>
          <a:chOff x="0" y="0"/>
          <a:chExt cx="0" cy="0"/>
        </a:xfrm>
      </p:grpSpPr>
      <p:sp>
        <p:nvSpPr>
          <p:cNvPr id="582" name="Google Shape;582;p6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83" name="Google Shape;583;p69"/>
          <p:cNvGrpSpPr/>
          <p:nvPr/>
        </p:nvGrpSpPr>
        <p:grpSpPr>
          <a:xfrm>
            <a:off x="287525" y="4854556"/>
            <a:ext cx="634914" cy="148716"/>
            <a:chOff x="1841475" y="2392725"/>
            <a:chExt cx="3928925" cy="920275"/>
          </a:xfrm>
        </p:grpSpPr>
        <p:sp>
          <p:nvSpPr>
            <p:cNvPr id="584" name="Google Shape;584;p6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592" name="Shape 592"/>
        <p:cNvGrpSpPr/>
        <p:nvPr/>
      </p:nvGrpSpPr>
      <p:grpSpPr>
        <a:xfrm>
          <a:off x="0" y="0"/>
          <a:ext cx="0" cy="0"/>
          <a:chOff x="0" y="0"/>
          <a:chExt cx="0" cy="0"/>
        </a:xfrm>
      </p:grpSpPr>
      <p:cxnSp>
        <p:nvCxnSpPr>
          <p:cNvPr id="593" name="Google Shape;593;p70"/>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594" name="Google Shape;594;p7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95" name="Google Shape;595;p70"/>
          <p:cNvGrpSpPr/>
          <p:nvPr/>
        </p:nvGrpSpPr>
        <p:grpSpPr>
          <a:xfrm>
            <a:off x="287525" y="4854556"/>
            <a:ext cx="634914" cy="148716"/>
            <a:chOff x="1841475" y="2392725"/>
            <a:chExt cx="3928925" cy="920275"/>
          </a:xfrm>
        </p:grpSpPr>
        <p:sp>
          <p:nvSpPr>
            <p:cNvPr id="596" name="Google Shape;596;p7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4" name="Google Shape;604;p70"/>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605" name="Google Shape;605;p70"/>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606" name="Google Shape;606;p70"/>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607" name="Shape 607"/>
        <p:cNvGrpSpPr/>
        <p:nvPr/>
      </p:nvGrpSpPr>
      <p:grpSpPr>
        <a:xfrm>
          <a:off x="0" y="0"/>
          <a:ext cx="0" cy="0"/>
          <a:chOff x="0" y="0"/>
          <a:chExt cx="0" cy="0"/>
        </a:xfrm>
      </p:grpSpPr>
      <p:cxnSp>
        <p:nvCxnSpPr>
          <p:cNvPr id="608" name="Google Shape;608;p71"/>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609" name="Google Shape;609;p71"/>
          <p:cNvGrpSpPr/>
          <p:nvPr/>
        </p:nvGrpSpPr>
        <p:grpSpPr>
          <a:xfrm>
            <a:off x="287525" y="4854556"/>
            <a:ext cx="634914" cy="148716"/>
            <a:chOff x="1841475" y="2392725"/>
            <a:chExt cx="3928925" cy="920275"/>
          </a:xfrm>
        </p:grpSpPr>
        <p:sp>
          <p:nvSpPr>
            <p:cNvPr id="610" name="Google Shape;610;p7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7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71"/>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620" name="Google Shape;620;p71"/>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621" name="Google Shape;621;p71"/>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622" name="Shape 622"/>
        <p:cNvGrpSpPr/>
        <p:nvPr/>
      </p:nvGrpSpPr>
      <p:grpSpPr>
        <a:xfrm>
          <a:off x="0" y="0"/>
          <a:ext cx="0" cy="0"/>
          <a:chOff x="0" y="0"/>
          <a:chExt cx="0" cy="0"/>
        </a:xfrm>
      </p:grpSpPr>
      <p:sp>
        <p:nvSpPr>
          <p:cNvPr id="623" name="Google Shape;623;p72"/>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624" name="Google Shape;624;p72"/>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625" name="Google Shape;625;p72"/>
          <p:cNvGrpSpPr/>
          <p:nvPr/>
        </p:nvGrpSpPr>
        <p:grpSpPr>
          <a:xfrm>
            <a:off x="287525" y="4854556"/>
            <a:ext cx="634914" cy="148716"/>
            <a:chOff x="1841475" y="2392725"/>
            <a:chExt cx="3928925" cy="920275"/>
          </a:xfrm>
        </p:grpSpPr>
        <p:sp>
          <p:nvSpPr>
            <p:cNvPr id="626" name="Google Shape;626;p7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72"/>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72"/>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636" name="Shape 636"/>
        <p:cNvGrpSpPr/>
        <p:nvPr/>
      </p:nvGrpSpPr>
      <p:grpSpPr>
        <a:xfrm>
          <a:off x="0" y="0"/>
          <a:ext cx="0" cy="0"/>
          <a:chOff x="0" y="0"/>
          <a:chExt cx="0" cy="0"/>
        </a:xfrm>
      </p:grpSpPr>
      <p:grpSp>
        <p:nvGrpSpPr>
          <p:cNvPr id="637" name="Google Shape;637;p73"/>
          <p:cNvGrpSpPr/>
          <p:nvPr/>
        </p:nvGrpSpPr>
        <p:grpSpPr>
          <a:xfrm>
            <a:off x="287525" y="4854556"/>
            <a:ext cx="634914" cy="148716"/>
            <a:chOff x="1841475" y="2392725"/>
            <a:chExt cx="3928925" cy="920275"/>
          </a:xfrm>
        </p:grpSpPr>
        <p:sp>
          <p:nvSpPr>
            <p:cNvPr id="638" name="Google Shape;638;p7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7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7" name="Google Shape;647;p73"/>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648" name="Google Shape;648;p73"/>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649" name="Google Shape;649;p73"/>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650" name="Google Shape;650;p73"/>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651" name="Google Shape;651;p73"/>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652" name="Google Shape;652;p73"/>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653" name="Google Shape;653;p73"/>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654" name="Google Shape;654;p73"/>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_1_1">
    <p:spTree>
      <p:nvGrpSpPr>
        <p:cNvPr id="655" name="Shape 655"/>
        <p:cNvGrpSpPr/>
        <p:nvPr/>
      </p:nvGrpSpPr>
      <p:grpSpPr>
        <a:xfrm>
          <a:off x="0" y="0"/>
          <a:ext cx="0" cy="0"/>
          <a:chOff x="0" y="0"/>
          <a:chExt cx="0" cy="0"/>
        </a:xfrm>
      </p:grpSpPr>
      <p:sp>
        <p:nvSpPr>
          <p:cNvPr id="656" name="Google Shape;656;p74"/>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74"/>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658" name="Google Shape;658;p74"/>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659" name="Google Shape;659;p74"/>
          <p:cNvGrpSpPr/>
          <p:nvPr/>
        </p:nvGrpSpPr>
        <p:grpSpPr>
          <a:xfrm>
            <a:off x="287525" y="4854556"/>
            <a:ext cx="634914" cy="148716"/>
            <a:chOff x="1841475" y="2392725"/>
            <a:chExt cx="3928925" cy="920275"/>
          </a:xfrm>
        </p:grpSpPr>
        <p:sp>
          <p:nvSpPr>
            <p:cNvPr id="660" name="Google Shape;660;p7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8" name="Google Shape;668;p74"/>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669" name="Google Shape;669;p74"/>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74"/>
          <p:cNvSpPr txBox="1"/>
          <p:nvPr>
            <p:ph idx="2" type="body"/>
          </p:nvPr>
        </p:nvSpPr>
        <p:spPr>
          <a:xfrm>
            <a:off x="3810675" y="549625"/>
            <a:ext cx="5047200" cy="4120200"/>
          </a:xfrm>
          <a:prstGeom prst="rect">
            <a:avLst/>
          </a:prstGeom>
          <a:noFill/>
          <a:ln>
            <a:noFill/>
          </a:ln>
        </p:spPr>
        <p:txBody>
          <a:bodyPr anchorCtr="0" anchor="ctr"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71" name="Shape 671"/>
        <p:cNvGrpSpPr/>
        <p:nvPr/>
      </p:nvGrpSpPr>
      <p:grpSpPr>
        <a:xfrm>
          <a:off x="0" y="0"/>
          <a:ext cx="0" cy="0"/>
          <a:chOff x="0" y="0"/>
          <a:chExt cx="0" cy="0"/>
        </a:xfrm>
      </p:grpSpPr>
      <p:sp>
        <p:nvSpPr>
          <p:cNvPr id="672" name="Google Shape;672;p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673" name="Google Shape;673;p75"/>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4" name="Google Shape;674;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676" name="Shape 676"/>
        <p:cNvGrpSpPr/>
        <p:nvPr/>
      </p:nvGrpSpPr>
      <p:grpSpPr>
        <a:xfrm>
          <a:off x="0" y="0"/>
          <a:ext cx="0" cy="0"/>
          <a:chOff x="0" y="0"/>
          <a:chExt cx="0" cy="0"/>
        </a:xfrm>
      </p:grpSpPr>
      <p:pic>
        <p:nvPicPr>
          <p:cNvPr descr="IMG_0276.jpg" id="677" name="Google Shape;677;p77"/>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678" name="Google Shape;678;p7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679" name="Google Shape;679;p77"/>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680" name="Google Shape;680;p77"/>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77"/>
          <p:cNvSpPr txBox="1"/>
          <p:nvPr>
            <p:ph idx="2" type="title"/>
          </p:nvPr>
        </p:nvSpPr>
        <p:spPr>
          <a:xfrm>
            <a:off x="523203" y="3306697"/>
            <a:ext cx="42789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77"/>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683" name="Google Shape;683;p77"/>
          <p:cNvGrpSpPr/>
          <p:nvPr/>
        </p:nvGrpSpPr>
        <p:grpSpPr>
          <a:xfrm>
            <a:off x="634507" y="819388"/>
            <a:ext cx="1337013" cy="313170"/>
            <a:chOff x="1841475" y="2392725"/>
            <a:chExt cx="3928925" cy="920275"/>
          </a:xfrm>
        </p:grpSpPr>
        <p:sp>
          <p:nvSpPr>
            <p:cNvPr id="684" name="Google Shape;684;p7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692" name="Shape 692"/>
        <p:cNvGrpSpPr/>
        <p:nvPr/>
      </p:nvGrpSpPr>
      <p:grpSpPr>
        <a:xfrm>
          <a:off x="0" y="0"/>
          <a:ext cx="0" cy="0"/>
          <a:chOff x="0" y="0"/>
          <a:chExt cx="0" cy="0"/>
        </a:xfrm>
      </p:grpSpPr>
      <p:sp>
        <p:nvSpPr>
          <p:cNvPr id="693" name="Google Shape;693;p78"/>
          <p:cNvSpPr txBox="1"/>
          <p:nvPr>
            <p:ph type="title"/>
          </p:nvPr>
        </p:nvSpPr>
        <p:spPr>
          <a:xfrm>
            <a:off x="856750" y="1803874"/>
            <a:ext cx="7430400" cy="3774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FFFFFF"/>
              </a:buClr>
              <a:buSzPts val="1200"/>
              <a:buFont typeface="Proxima Nova"/>
              <a:buNone/>
              <a:defRPr b="1" i="0" sz="1200" u="none" cap="none" strike="noStrike">
                <a:solidFill>
                  <a:srgbClr val="FFFFFF"/>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94" name="Google Shape;694;p78"/>
          <p:cNvSpPr txBox="1"/>
          <p:nvPr>
            <p:ph idx="2"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695" name="Google Shape;695;p78"/>
          <p:cNvGrpSpPr/>
          <p:nvPr/>
        </p:nvGrpSpPr>
        <p:grpSpPr>
          <a:xfrm>
            <a:off x="287525" y="4854556"/>
            <a:ext cx="634914" cy="148716"/>
            <a:chOff x="1841475" y="2392725"/>
            <a:chExt cx="3928925" cy="920275"/>
          </a:xfrm>
        </p:grpSpPr>
        <p:sp>
          <p:nvSpPr>
            <p:cNvPr id="696" name="Google Shape;696;p7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4" name="Google Shape;704;p78"/>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705" name="Shape 705"/>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706" name="Shape 706"/>
        <p:cNvGrpSpPr/>
        <p:nvPr/>
      </p:nvGrpSpPr>
      <p:grpSpPr>
        <a:xfrm>
          <a:off x="0" y="0"/>
          <a:ext cx="0" cy="0"/>
          <a:chOff x="0" y="0"/>
          <a:chExt cx="0" cy="0"/>
        </a:xfrm>
      </p:grpSpPr>
      <p:sp>
        <p:nvSpPr>
          <p:cNvPr id="707" name="Google Shape;707;p8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8" name="Google Shape;708;p80"/>
          <p:cNvGrpSpPr/>
          <p:nvPr/>
        </p:nvGrpSpPr>
        <p:grpSpPr>
          <a:xfrm>
            <a:off x="287525" y="4854556"/>
            <a:ext cx="634914" cy="148716"/>
            <a:chOff x="1841475" y="2392725"/>
            <a:chExt cx="3928925" cy="920275"/>
          </a:xfrm>
        </p:grpSpPr>
        <p:sp>
          <p:nvSpPr>
            <p:cNvPr id="709" name="Google Shape;709;p8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80"/>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8" name="Google Shape;718;p80"/>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719" name="Google Shape;719;p80"/>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720" name="Google Shape;720;p80"/>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721" name="Google Shape;721;p80"/>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722" name="Shape 722"/>
        <p:cNvGrpSpPr/>
        <p:nvPr/>
      </p:nvGrpSpPr>
      <p:grpSpPr>
        <a:xfrm>
          <a:off x="0" y="0"/>
          <a:ext cx="0" cy="0"/>
          <a:chOff x="0" y="0"/>
          <a:chExt cx="0" cy="0"/>
        </a:xfrm>
      </p:grpSpPr>
      <p:pic>
        <p:nvPicPr>
          <p:cNvPr id="723" name="Google Shape;723;p81"/>
          <p:cNvPicPr preferRelativeResize="0"/>
          <p:nvPr/>
        </p:nvPicPr>
        <p:blipFill>
          <a:blip r:embed="rId2">
            <a:alphaModFix/>
          </a:blip>
          <a:stretch>
            <a:fillRect/>
          </a:stretch>
        </p:blipFill>
        <p:spPr>
          <a:xfrm>
            <a:off x="0" y="0"/>
            <a:ext cx="9144000" cy="5143489"/>
          </a:xfrm>
          <a:prstGeom prst="rect">
            <a:avLst/>
          </a:prstGeom>
          <a:noFill/>
          <a:ln>
            <a:noFill/>
          </a:ln>
        </p:spPr>
      </p:pic>
      <p:sp>
        <p:nvSpPr>
          <p:cNvPr id="724" name="Google Shape;724;p8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25" name="Google Shape;725;p81"/>
          <p:cNvGrpSpPr/>
          <p:nvPr/>
        </p:nvGrpSpPr>
        <p:grpSpPr>
          <a:xfrm>
            <a:off x="287525" y="4854556"/>
            <a:ext cx="634914" cy="148716"/>
            <a:chOff x="1841475" y="2392725"/>
            <a:chExt cx="3928925" cy="920275"/>
          </a:xfrm>
        </p:grpSpPr>
        <p:sp>
          <p:nvSpPr>
            <p:cNvPr id="726" name="Google Shape;726;p8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734" name="Shape 734"/>
        <p:cNvGrpSpPr/>
        <p:nvPr/>
      </p:nvGrpSpPr>
      <p:grpSpPr>
        <a:xfrm>
          <a:off x="0" y="0"/>
          <a:ext cx="0" cy="0"/>
          <a:chOff x="0" y="0"/>
          <a:chExt cx="0" cy="0"/>
        </a:xfrm>
      </p:grpSpPr>
      <p:sp>
        <p:nvSpPr>
          <p:cNvPr id="735" name="Google Shape;735;p8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36" name="Google Shape;736;p82"/>
          <p:cNvGrpSpPr/>
          <p:nvPr/>
        </p:nvGrpSpPr>
        <p:grpSpPr>
          <a:xfrm>
            <a:off x="287525" y="4854556"/>
            <a:ext cx="634914" cy="148716"/>
            <a:chOff x="1841475" y="2392725"/>
            <a:chExt cx="3928925" cy="920275"/>
          </a:xfrm>
        </p:grpSpPr>
        <p:sp>
          <p:nvSpPr>
            <p:cNvPr id="737" name="Google Shape;737;p8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745" name="Shape 745"/>
        <p:cNvGrpSpPr/>
        <p:nvPr/>
      </p:nvGrpSpPr>
      <p:grpSpPr>
        <a:xfrm>
          <a:off x="0" y="0"/>
          <a:ext cx="0" cy="0"/>
          <a:chOff x="0" y="0"/>
          <a:chExt cx="0" cy="0"/>
        </a:xfrm>
      </p:grpSpPr>
      <p:grpSp>
        <p:nvGrpSpPr>
          <p:cNvPr id="746" name="Google Shape;746;p83"/>
          <p:cNvGrpSpPr/>
          <p:nvPr/>
        </p:nvGrpSpPr>
        <p:grpSpPr>
          <a:xfrm>
            <a:off x="287525" y="4854556"/>
            <a:ext cx="634914" cy="148716"/>
            <a:chOff x="1841475" y="2392725"/>
            <a:chExt cx="3928925" cy="920275"/>
          </a:xfrm>
        </p:grpSpPr>
        <p:sp>
          <p:nvSpPr>
            <p:cNvPr id="747" name="Google Shape;747;p8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8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6" name="Google Shape;756;p83"/>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757" name="Google Shape;757;p83"/>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758" name="Google Shape;758;p83"/>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759" name="Google Shape;759;p83"/>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760" name="Google Shape;760;p83"/>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761" name="Google Shape;761;p83"/>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762" name="Google Shape;762;p83"/>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763" name="Google Shape;763;p83"/>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_1">
    <p:spTree>
      <p:nvGrpSpPr>
        <p:cNvPr id="764" name="Shape 764"/>
        <p:cNvGrpSpPr/>
        <p:nvPr/>
      </p:nvGrpSpPr>
      <p:grpSpPr>
        <a:xfrm>
          <a:off x="0" y="0"/>
          <a:ext cx="0" cy="0"/>
          <a:chOff x="0" y="0"/>
          <a:chExt cx="0" cy="0"/>
        </a:xfrm>
      </p:grpSpPr>
      <p:sp>
        <p:nvSpPr>
          <p:cNvPr id="765" name="Google Shape;765;p84"/>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84"/>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767" name="Google Shape;767;p84"/>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768" name="Google Shape;768;p84"/>
          <p:cNvGrpSpPr/>
          <p:nvPr/>
        </p:nvGrpSpPr>
        <p:grpSpPr>
          <a:xfrm>
            <a:off x="287525" y="4854556"/>
            <a:ext cx="634914" cy="148716"/>
            <a:chOff x="1841475" y="2392725"/>
            <a:chExt cx="3928925" cy="920275"/>
          </a:xfrm>
        </p:grpSpPr>
        <p:sp>
          <p:nvSpPr>
            <p:cNvPr id="769" name="Google Shape;769;p8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7" name="Google Shape;777;p84"/>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778" name="Google Shape;778;p84"/>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84"/>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_5">
    <p:spTree>
      <p:nvGrpSpPr>
        <p:cNvPr id="780" name="Shape 780"/>
        <p:cNvGrpSpPr/>
        <p:nvPr/>
      </p:nvGrpSpPr>
      <p:grpSpPr>
        <a:xfrm>
          <a:off x="0" y="0"/>
          <a:ext cx="0" cy="0"/>
          <a:chOff x="0" y="0"/>
          <a:chExt cx="0" cy="0"/>
        </a:xfrm>
      </p:grpSpPr>
      <p:sp>
        <p:nvSpPr>
          <p:cNvPr id="781" name="Google Shape;781;p8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82" name="Google Shape;782;p85"/>
          <p:cNvGrpSpPr/>
          <p:nvPr/>
        </p:nvGrpSpPr>
        <p:grpSpPr>
          <a:xfrm>
            <a:off x="287525" y="4854556"/>
            <a:ext cx="634914" cy="148716"/>
            <a:chOff x="1841475" y="2392725"/>
            <a:chExt cx="3928925" cy="920275"/>
          </a:xfrm>
        </p:grpSpPr>
        <p:sp>
          <p:nvSpPr>
            <p:cNvPr id="783" name="Google Shape;783;p8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85"/>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 Blank logo">
  <p:cSld name=" Blank logo">
    <p:spTree>
      <p:nvGrpSpPr>
        <p:cNvPr id="794" name="Shape 794"/>
        <p:cNvGrpSpPr/>
        <p:nvPr/>
      </p:nvGrpSpPr>
      <p:grpSpPr>
        <a:xfrm>
          <a:off x="0" y="0"/>
          <a:ext cx="0" cy="0"/>
          <a:chOff x="0" y="0"/>
          <a:chExt cx="0" cy="0"/>
        </a:xfrm>
      </p:grpSpPr>
      <p:sp>
        <p:nvSpPr>
          <p:cNvPr id="795" name="Google Shape;795;p87"/>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96" name="Google Shape;796;p87"/>
          <p:cNvSpPr txBox="1"/>
          <p:nvPr/>
        </p:nvSpPr>
        <p:spPr>
          <a:xfrm>
            <a:off x="8636940" y="123312"/>
            <a:ext cx="431400" cy="230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900" u="none" cap="none" strike="noStrike">
                <a:solidFill>
                  <a:srgbClr val="B3B3B3"/>
                </a:solidFill>
                <a:latin typeface="Proxima Nova"/>
                <a:ea typeface="Proxima Nova"/>
                <a:cs typeface="Proxima Nova"/>
                <a:sym typeface="Proxima Nova"/>
              </a:rPr>
              <a:t>‹#›</a:t>
            </a:fld>
            <a:endParaRPr b="0" i="0" sz="900" u="none" cap="none" strike="noStrike">
              <a:solidFill>
                <a:srgbClr val="B3B3B3"/>
              </a:solidFill>
              <a:latin typeface="Proxima Nova"/>
              <a:ea typeface="Proxima Nova"/>
              <a:cs typeface="Proxima Nova"/>
              <a:sym typeface="Proxima Nova"/>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age">
  <p:cSld name="Main Page">
    <p:spTree>
      <p:nvGrpSpPr>
        <p:cNvPr id="797" name="Shape 797"/>
        <p:cNvGrpSpPr/>
        <p:nvPr/>
      </p:nvGrpSpPr>
      <p:grpSpPr>
        <a:xfrm>
          <a:off x="0" y="0"/>
          <a:ext cx="0" cy="0"/>
          <a:chOff x="0" y="0"/>
          <a:chExt cx="0" cy="0"/>
        </a:xfrm>
      </p:grpSpPr>
      <p:sp>
        <p:nvSpPr>
          <p:cNvPr id="798" name="Google Shape;798;p88"/>
          <p:cNvSpPr txBox="1"/>
          <p:nvPr>
            <p:ph type="title"/>
          </p:nvPr>
        </p:nvSpPr>
        <p:spPr>
          <a:xfrm>
            <a:off x="113722" y="149918"/>
            <a:ext cx="8796900" cy="4743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008774"/>
              </a:buClr>
              <a:buSzPts val="2800"/>
              <a:buFont typeface="Proxima Nova Semibold"/>
              <a:buNone/>
              <a:defRPr b="1" i="0" sz="2800" u="none" cap="none" strike="noStrike">
                <a:solidFill>
                  <a:srgbClr val="008774"/>
                </a:solidFill>
                <a:latin typeface="Proxima Nova Semibold"/>
                <a:ea typeface="Proxima Nova Semibold"/>
                <a:cs typeface="Proxima Nova Semibold"/>
                <a:sym typeface="Proxima Nova Semibold"/>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99" name="Google Shape;799;p88"/>
          <p:cNvSpPr txBox="1"/>
          <p:nvPr>
            <p:ph idx="1" type="body"/>
          </p:nvPr>
        </p:nvSpPr>
        <p:spPr>
          <a:xfrm>
            <a:off x="114300" y="624363"/>
            <a:ext cx="8796300" cy="2886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Clr>
                <a:srgbClr val="7F7F7F"/>
              </a:buClr>
              <a:buSzPts val="1800"/>
              <a:buFont typeface="Arial"/>
              <a:buNone/>
              <a:defRPr b="0" i="0" sz="1800" u="none" cap="none" strike="noStrike">
                <a:solidFill>
                  <a:srgbClr val="7F7F7F"/>
                </a:solidFill>
                <a:latin typeface="Proxima Nova Semibold"/>
                <a:ea typeface="Proxima Nova Semibold"/>
                <a:cs typeface="Proxima Nova Semibold"/>
                <a:sym typeface="Proxima Nova Semibold"/>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00" name="Google Shape;800;p88"/>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1" name="Google Shape;801;p88"/>
          <p:cNvSpPr txBox="1"/>
          <p:nvPr/>
        </p:nvSpPr>
        <p:spPr>
          <a:xfrm>
            <a:off x="8636940" y="123312"/>
            <a:ext cx="431400" cy="230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900" u="none" cap="none" strike="noStrike">
                <a:solidFill>
                  <a:srgbClr val="B3B3B3"/>
                </a:solidFill>
                <a:latin typeface="Proxima Nova"/>
                <a:ea typeface="Proxima Nova"/>
                <a:cs typeface="Proxima Nova"/>
                <a:sym typeface="Proxima Nova"/>
              </a:rPr>
              <a:t>‹#›</a:t>
            </a:fld>
            <a:endParaRPr b="0" i="0" sz="900" u="none" cap="none" strike="noStrike">
              <a:solidFill>
                <a:srgbClr val="B3B3B3"/>
              </a:solidFill>
              <a:latin typeface="Proxima Nova"/>
              <a:ea typeface="Proxima Nova"/>
              <a:cs typeface="Proxima Nova"/>
              <a:sym typeface="Proxima Nova"/>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cSld name="Split">
    <p:spTree>
      <p:nvGrpSpPr>
        <p:cNvPr id="802" name="Shape 802"/>
        <p:cNvGrpSpPr/>
        <p:nvPr/>
      </p:nvGrpSpPr>
      <p:grpSpPr>
        <a:xfrm>
          <a:off x="0" y="0"/>
          <a:ext cx="0" cy="0"/>
          <a:chOff x="0" y="0"/>
          <a:chExt cx="0" cy="0"/>
        </a:xfrm>
      </p:grpSpPr>
      <p:sp>
        <p:nvSpPr>
          <p:cNvPr id="803" name="Google Shape;803;p89"/>
          <p:cNvSpPr/>
          <p:nvPr/>
        </p:nvSpPr>
        <p:spPr>
          <a:xfrm>
            <a:off x="4572000" y="0"/>
            <a:ext cx="4572000" cy="51435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Pivotal_White.png" id="804" name="Google Shape;804;p89"/>
          <p:cNvPicPr preferRelativeResize="0"/>
          <p:nvPr/>
        </p:nvPicPr>
        <p:blipFill rotWithShape="1">
          <a:blip r:embed="rId2">
            <a:alphaModFix/>
          </a:blip>
          <a:srcRect b="0" l="0" r="0" t="0"/>
          <a:stretch/>
        </p:blipFill>
        <p:spPr>
          <a:xfrm>
            <a:off x="8286415" y="4854091"/>
            <a:ext cx="710921" cy="173697"/>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805" name="Shape 805"/>
        <p:cNvGrpSpPr/>
        <p:nvPr/>
      </p:nvGrpSpPr>
      <p:grpSpPr>
        <a:xfrm>
          <a:off x="0" y="0"/>
          <a:ext cx="0" cy="0"/>
          <a:chOff x="0" y="0"/>
          <a:chExt cx="0" cy="0"/>
        </a:xfrm>
      </p:grpSpPr>
      <p:pic>
        <p:nvPicPr>
          <p:cNvPr descr="IMG_0276.jpg" id="806" name="Google Shape;806;p90"/>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807" name="Google Shape;807;p9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808" name="Google Shape;808;p90"/>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809" name="Google Shape;809;p90"/>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90"/>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811" name="Google Shape;811;p90"/>
          <p:cNvGrpSpPr/>
          <p:nvPr/>
        </p:nvGrpSpPr>
        <p:grpSpPr>
          <a:xfrm>
            <a:off x="634507" y="819388"/>
            <a:ext cx="1337013" cy="313170"/>
            <a:chOff x="1841475" y="2392725"/>
            <a:chExt cx="3928925" cy="920275"/>
          </a:xfrm>
        </p:grpSpPr>
        <p:sp>
          <p:nvSpPr>
            <p:cNvPr id="812" name="Google Shape;812;p9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9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9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9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9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90"/>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821" name="Shape 821"/>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_5">
    <p:spTree>
      <p:nvGrpSpPr>
        <p:cNvPr id="822" name="Shape 822"/>
        <p:cNvGrpSpPr/>
        <p:nvPr/>
      </p:nvGrpSpPr>
      <p:grpSpPr>
        <a:xfrm>
          <a:off x="0" y="0"/>
          <a:ext cx="0" cy="0"/>
          <a:chOff x="0" y="0"/>
          <a:chExt cx="0" cy="0"/>
        </a:xfrm>
      </p:grpSpPr>
      <p:sp>
        <p:nvSpPr>
          <p:cNvPr id="823" name="Google Shape;823;p9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24" name="Google Shape;824;p92"/>
          <p:cNvGrpSpPr/>
          <p:nvPr/>
        </p:nvGrpSpPr>
        <p:grpSpPr>
          <a:xfrm>
            <a:off x="287525" y="4854557"/>
            <a:ext cx="634914" cy="148716"/>
            <a:chOff x="1841475" y="2392725"/>
            <a:chExt cx="3928925" cy="920275"/>
          </a:xfrm>
        </p:grpSpPr>
        <p:sp>
          <p:nvSpPr>
            <p:cNvPr id="825" name="Google Shape;825;p9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9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9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9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9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9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9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9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3" name="Google Shape;833;p92"/>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marR="0" rtl="0" algn="l">
              <a:lnSpc>
                <a:spcPct val="110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0000"/>
              </a:lnSpc>
              <a:spcBef>
                <a:spcPts val="1000"/>
              </a:spcBef>
              <a:spcAft>
                <a:spcPts val="100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no circles">
  <p:cSld name="Title Only, no circles">
    <p:spTree>
      <p:nvGrpSpPr>
        <p:cNvPr id="834" name="Shape 834"/>
        <p:cNvGrpSpPr/>
        <p:nvPr/>
      </p:nvGrpSpPr>
      <p:grpSpPr>
        <a:xfrm>
          <a:off x="0" y="0"/>
          <a:ext cx="0" cy="0"/>
          <a:chOff x="0" y="0"/>
          <a:chExt cx="0" cy="0"/>
        </a:xfrm>
      </p:grpSpPr>
      <p:sp>
        <p:nvSpPr>
          <p:cNvPr id="835" name="Google Shape;835;p93"/>
          <p:cNvSpPr txBox="1"/>
          <p:nvPr>
            <p:ph type="title"/>
          </p:nvPr>
        </p:nvSpPr>
        <p:spPr>
          <a:xfrm>
            <a:off x="366713" y="325438"/>
            <a:ext cx="8410500" cy="460500"/>
          </a:xfrm>
          <a:prstGeom prst="rect">
            <a:avLst/>
          </a:prstGeom>
          <a:noFill/>
          <a:ln>
            <a:noFill/>
          </a:ln>
        </p:spPr>
        <p:txBody>
          <a:bodyPr anchorCtr="0" anchor="t" bIns="0" lIns="0" spcFirstLastPara="1" rIns="0" wrap="square" tIns="0"/>
          <a:lstStyle>
            <a:lvl1pPr lvl="0" marR="0" rtl="0" algn="l">
              <a:lnSpc>
                <a:spcPct val="90000"/>
              </a:lnSpc>
              <a:spcBef>
                <a:spcPts val="0"/>
              </a:spcBef>
              <a:spcAft>
                <a:spcPts val="0"/>
              </a:spcAft>
              <a:buClr>
                <a:srgbClr val="00685D"/>
              </a:buClr>
              <a:buSzPts val="3200"/>
              <a:buFont typeface="Arial"/>
              <a:buNone/>
              <a:defRPr b="0" i="0" sz="3200" u="none" cap="none" strike="noStrike">
                <a:solidFill>
                  <a:srgbClr val="00685D"/>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oter bar only">
  <p:cSld name="Footer bar only">
    <p:spTree>
      <p:nvGrpSpPr>
        <p:cNvPr id="836" name="Shape 836"/>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837" name="Shape 837"/>
        <p:cNvGrpSpPr/>
        <p:nvPr/>
      </p:nvGrpSpPr>
      <p:grpSpPr>
        <a:xfrm>
          <a:off x="0" y="0"/>
          <a:ext cx="0" cy="0"/>
          <a:chOff x="0" y="0"/>
          <a:chExt cx="0" cy="0"/>
        </a:xfrm>
      </p:grpSpPr>
      <p:sp>
        <p:nvSpPr>
          <p:cNvPr id="838" name="Google Shape;838;p95"/>
          <p:cNvSpPr txBox="1"/>
          <p:nvPr>
            <p:ph type="title"/>
          </p:nvPr>
        </p:nvSpPr>
        <p:spPr>
          <a:xfrm>
            <a:off x="366712" y="325437"/>
            <a:ext cx="8410500" cy="4605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39" name="Google Shape;839;p95"/>
          <p:cNvSpPr txBox="1"/>
          <p:nvPr>
            <p:ph idx="1" type="body"/>
          </p:nvPr>
        </p:nvSpPr>
        <p:spPr>
          <a:xfrm>
            <a:off x="366713" y="1074737"/>
            <a:ext cx="8410500" cy="33831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1200"/>
              </a:spcBef>
              <a:spcAft>
                <a:spcPts val="0"/>
              </a:spcAft>
              <a:buClr>
                <a:schemeClr val="lt1"/>
              </a:buClr>
              <a:buSzPts val="1400"/>
              <a:buFont typeface="Noto Sans Symbols"/>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background">
  <p:cSld name="black background">
    <p:spTree>
      <p:nvGrpSpPr>
        <p:cNvPr id="840" name="Shape 840"/>
        <p:cNvGrpSpPr/>
        <p:nvPr/>
      </p:nvGrpSpPr>
      <p:grpSpPr>
        <a:xfrm>
          <a:off x="0" y="0"/>
          <a:ext cx="0" cy="0"/>
          <a:chOff x="0" y="0"/>
          <a:chExt cx="0" cy="0"/>
        </a:xfrm>
      </p:grpSpPr>
      <p:sp>
        <p:nvSpPr>
          <p:cNvPr id="841" name="Google Shape;841;p96"/>
          <p:cNvSpPr/>
          <p:nvPr/>
        </p:nvSpPr>
        <p:spPr>
          <a:xfrm>
            <a:off x="0" y="0"/>
            <a:ext cx="9144000" cy="5143500"/>
          </a:xfrm>
          <a:prstGeom prst="rect">
            <a:avLst/>
          </a:prstGeom>
          <a:solidFill>
            <a:srgbClr val="000000"/>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42" name="Google Shape;842;p96"/>
          <p:cNvSpPr/>
          <p:nvPr/>
        </p:nvSpPr>
        <p:spPr>
          <a:xfrm>
            <a:off x="0" y="4629150"/>
            <a:ext cx="9144000" cy="385800"/>
          </a:xfrm>
          <a:prstGeom prst="rect">
            <a:avLst/>
          </a:prstGeom>
          <a:solidFill>
            <a:srgbClr val="0078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43" name="Google Shape;843;p96"/>
          <p:cNvSpPr txBox="1"/>
          <p:nvPr/>
        </p:nvSpPr>
        <p:spPr>
          <a:xfrm flipH="1">
            <a:off x="8553449" y="5021262"/>
            <a:ext cx="533400" cy="1239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800" u="none" cap="none" strike="noStrike">
              <a:solidFill>
                <a:srgbClr val="7F7F7F"/>
              </a:solidFill>
              <a:latin typeface="Arial"/>
              <a:ea typeface="Arial"/>
              <a:cs typeface="Arial"/>
              <a:sym typeface="Arial"/>
            </a:endParaRPr>
          </a:p>
        </p:txBody>
      </p:sp>
      <p:sp>
        <p:nvSpPr>
          <p:cNvPr id="844" name="Google Shape;844;p96"/>
          <p:cNvSpPr txBox="1"/>
          <p:nvPr/>
        </p:nvSpPr>
        <p:spPr>
          <a:xfrm>
            <a:off x="366712" y="5018087"/>
            <a:ext cx="2274900" cy="99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150"/>
              <a:buFont typeface="Arial"/>
              <a:buNone/>
            </a:pPr>
            <a:r>
              <a:rPr b="0" i="0" lang="en" sz="600" u="none" cap="none" strike="noStrike">
                <a:solidFill>
                  <a:srgbClr val="7F7F7F"/>
                </a:solidFill>
                <a:latin typeface="Arial"/>
                <a:ea typeface="Arial"/>
                <a:cs typeface="Arial"/>
                <a:sym typeface="Arial"/>
              </a:rPr>
              <a:t>© Copyright 2013 Pivotal. All rights reserved.</a:t>
            </a:r>
            <a:endParaRPr/>
          </a:p>
        </p:txBody>
      </p:sp>
      <p:pic>
        <p:nvPicPr>
          <p:cNvPr id="845" name="Google Shape;845;p96"/>
          <p:cNvPicPr preferRelativeResize="0"/>
          <p:nvPr/>
        </p:nvPicPr>
        <p:blipFill rotWithShape="1">
          <a:blip r:embed="rId2">
            <a:alphaModFix/>
          </a:blip>
          <a:srcRect b="0" l="0" r="0" t="0"/>
          <a:stretch/>
        </p:blipFill>
        <p:spPr>
          <a:xfrm>
            <a:off x="7942263" y="4713287"/>
            <a:ext cx="957299" cy="22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46" name="Shape 846"/>
        <p:cNvGrpSpPr/>
        <p:nvPr/>
      </p:nvGrpSpPr>
      <p:grpSpPr>
        <a:xfrm>
          <a:off x="0" y="0"/>
          <a:ext cx="0" cy="0"/>
          <a:chOff x="0" y="0"/>
          <a:chExt cx="0" cy="0"/>
        </a:xfrm>
      </p:grpSpPr>
      <p:sp>
        <p:nvSpPr>
          <p:cNvPr id="847" name="Google Shape;847;p97"/>
          <p:cNvSpPr txBox="1"/>
          <p:nvPr>
            <p:ph type="title"/>
          </p:nvPr>
        </p:nvSpPr>
        <p:spPr>
          <a:xfrm>
            <a:off x="457200" y="7027"/>
            <a:ext cx="8629500" cy="755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48" name="Google Shape;848;p97"/>
          <p:cNvSpPr txBox="1"/>
          <p:nvPr>
            <p:ph idx="1" type="body"/>
          </p:nvPr>
        </p:nvSpPr>
        <p:spPr>
          <a:xfrm>
            <a:off x="457200" y="762000"/>
            <a:ext cx="8629500" cy="39855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_6">
    <p:spTree>
      <p:nvGrpSpPr>
        <p:cNvPr id="849" name="Shape 849"/>
        <p:cNvGrpSpPr/>
        <p:nvPr/>
      </p:nvGrpSpPr>
      <p:grpSpPr>
        <a:xfrm>
          <a:off x="0" y="0"/>
          <a:ext cx="0" cy="0"/>
          <a:chOff x="0" y="0"/>
          <a:chExt cx="0" cy="0"/>
        </a:xfrm>
      </p:grpSpPr>
      <p:sp>
        <p:nvSpPr>
          <p:cNvPr id="850" name="Google Shape;850;p98"/>
          <p:cNvSpPr/>
          <p:nvPr/>
        </p:nvSpPr>
        <p:spPr>
          <a:xfrm>
            <a:off x="0" y="4629150"/>
            <a:ext cx="9144000" cy="385800"/>
          </a:xfrm>
          <a:prstGeom prst="rect">
            <a:avLst/>
          </a:prstGeom>
          <a:solidFill>
            <a:srgbClr val="0078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51" name="Google Shape;851;p98"/>
          <p:cNvSpPr txBox="1"/>
          <p:nvPr/>
        </p:nvSpPr>
        <p:spPr>
          <a:xfrm flipH="1">
            <a:off x="8553449" y="5021262"/>
            <a:ext cx="533400" cy="1239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00"/>
              <a:buFont typeface="Arial"/>
              <a:buNone/>
            </a:pPr>
            <a:fld id="{00000000-1234-1234-1234-123412341234}" type="slidenum">
              <a:rPr b="0" i="0" lang="en" sz="800" u="none" cap="none" strike="noStrike">
                <a:solidFill>
                  <a:srgbClr val="7F7F7F"/>
                </a:solidFill>
                <a:latin typeface="Arial"/>
                <a:ea typeface="Arial"/>
                <a:cs typeface="Arial"/>
                <a:sym typeface="Arial"/>
              </a:rPr>
              <a:t>‹#›</a:t>
            </a:fld>
            <a:endParaRPr b="0" i="0" sz="800" u="none" cap="none" strike="noStrike">
              <a:solidFill>
                <a:srgbClr val="7F7F7F"/>
              </a:solidFill>
              <a:latin typeface="Arial"/>
              <a:ea typeface="Arial"/>
              <a:cs typeface="Arial"/>
              <a:sym typeface="Arial"/>
            </a:endParaRPr>
          </a:p>
        </p:txBody>
      </p:sp>
      <p:sp>
        <p:nvSpPr>
          <p:cNvPr id="852" name="Google Shape;852;p98"/>
          <p:cNvSpPr txBox="1"/>
          <p:nvPr/>
        </p:nvSpPr>
        <p:spPr>
          <a:xfrm>
            <a:off x="366712" y="5018087"/>
            <a:ext cx="2274900" cy="99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150"/>
              <a:buFont typeface="Arial"/>
              <a:buNone/>
            </a:pPr>
            <a:r>
              <a:rPr b="0" i="0" lang="en" sz="600" u="none" cap="none" strike="noStrike">
                <a:solidFill>
                  <a:srgbClr val="7F7F7F"/>
                </a:solidFill>
                <a:latin typeface="Arial"/>
                <a:ea typeface="Arial"/>
                <a:cs typeface="Arial"/>
                <a:sym typeface="Arial"/>
              </a:rPr>
              <a:t>© Copyright 2013 Pivotal. All rights reserved.</a:t>
            </a:r>
            <a:endParaRPr/>
          </a:p>
        </p:txBody>
      </p:sp>
      <p:pic>
        <p:nvPicPr>
          <p:cNvPr id="853" name="Google Shape;853;p98"/>
          <p:cNvPicPr preferRelativeResize="0"/>
          <p:nvPr/>
        </p:nvPicPr>
        <p:blipFill rotWithShape="1">
          <a:blip r:embed="rId2">
            <a:alphaModFix/>
          </a:blip>
          <a:srcRect b="0" l="0" r="0" t="0"/>
          <a:stretch/>
        </p:blipFill>
        <p:spPr>
          <a:xfrm>
            <a:off x="7942263" y="4713287"/>
            <a:ext cx="957299" cy="220800"/>
          </a:xfrm>
          <a:prstGeom prst="rect">
            <a:avLst/>
          </a:prstGeom>
          <a:noFill/>
          <a:ln>
            <a:noFill/>
          </a:ln>
        </p:spPr>
      </p:pic>
      <p:sp>
        <p:nvSpPr>
          <p:cNvPr id="854" name="Google Shape;854;p98"/>
          <p:cNvSpPr txBox="1"/>
          <p:nvPr>
            <p:ph type="ctrTitle"/>
          </p:nvPr>
        </p:nvSpPr>
        <p:spPr>
          <a:xfrm>
            <a:off x="890587" y="1312907"/>
            <a:ext cx="4384200" cy="1006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sz="1800"/>
            </a:lvl3pPr>
            <a:lvl4pPr lvl="3" marR="0" rtl="0" algn="l">
              <a:spcBef>
                <a:spcPts val="0"/>
              </a:spcBef>
              <a:spcAft>
                <a:spcPts val="0"/>
              </a:spcAft>
              <a:buSzPts val="1400"/>
              <a:buNone/>
              <a:defRPr sz="1800"/>
            </a:lvl4pPr>
            <a:lvl5pPr lvl="4" marR="0" rtl="0" algn="l">
              <a:spcBef>
                <a:spcPts val="0"/>
              </a:spcBef>
              <a:spcAft>
                <a:spcPts val="0"/>
              </a:spcAft>
              <a:buSzPts val="1400"/>
              <a:buNone/>
              <a:defRPr sz="1800"/>
            </a:lvl5pPr>
            <a:lvl6pPr lvl="5" marR="0" rtl="0" algn="l">
              <a:spcBef>
                <a:spcPts val="0"/>
              </a:spcBef>
              <a:spcAft>
                <a:spcPts val="0"/>
              </a:spcAft>
              <a:buSzPts val="1400"/>
              <a:buNone/>
              <a:defRPr sz="1800"/>
            </a:lvl6pPr>
            <a:lvl7pPr lvl="6" marR="0" rtl="0" algn="l">
              <a:spcBef>
                <a:spcPts val="0"/>
              </a:spcBef>
              <a:spcAft>
                <a:spcPts val="0"/>
              </a:spcAft>
              <a:buSzPts val="1400"/>
              <a:buNone/>
              <a:defRPr sz="1800"/>
            </a:lvl7pPr>
            <a:lvl8pPr lvl="7" marR="0" rtl="0" algn="l">
              <a:spcBef>
                <a:spcPts val="0"/>
              </a:spcBef>
              <a:spcAft>
                <a:spcPts val="0"/>
              </a:spcAft>
              <a:buSzPts val="1400"/>
              <a:buNone/>
              <a:defRPr sz="1800"/>
            </a:lvl8pPr>
            <a:lvl9pPr lvl="8" marR="0" rtl="0" algn="l">
              <a:spcBef>
                <a:spcPts val="0"/>
              </a:spcBef>
              <a:spcAft>
                <a:spcPts val="0"/>
              </a:spcAft>
              <a:buSzPts val="1400"/>
              <a:buNone/>
              <a:defRPr sz="1800"/>
            </a:lvl9pPr>
          </a:lstStyle>
          <a:p/>
        </p:txBody>
      </p:sp>
      <p:sp>
        <p:nvSpPr>
          <p:cNvPr id="855" name="Google Shape;855;p98"/>
          <p:cNvSpPr txBox="1"/>
          <p:nvPr>
            <p:ph idx="1" type="subTitle"/>
          </p:nvPr>
        </p:nvSpPr>
        <p:spPr>
          <a:xfrm>
            <a:off x="890587" y="2633383"/>
            <a:ext cx="6048300" cy="369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48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40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36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36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6" name="Google Shape;856;p98"/>
          <p:cNvSpPr txBox="1"/>
          <p:nvPr>
            <p:ph idx="2" type="body"/>
          </p:nvPr>
        </p:nvSpPr>
        <p:spPr>
          <a:xfrm>
            <a:off x="908582" y="3710101"/>
            <a:ext cx="5026500" cy="276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votal Title Slide">
  <p:cSld name="Pivotal Title Slide">
    <p:spTree>
      <p:nvGrpSpPr>
        <p:cNvPr id="857" name="Shape 857"/>
        <p:cNvGrpSpPr/>
        <p:nvPr/>
      </p:nvGrpSpPr>
      <p:grpSpPr>
        <a:xfrm>
          <a:off x="0" y="0"/>
          <a:ext cx="0" cy="0"/>
          <a:chOff x="0" y="0"/>
          <a:chExt cx="0" cy="0"/>
        </a:xfrm>
      </p:grpSpPr>
      <p:sp>
        <p:nvSpPr>
          <p:cNvPr id="858" name="Google Shape;858;p99"/>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59" name="Google Shape;859;p99"/>
          <p:cNvSpPr txBox="1"/>
          <p:nvPr/>
        </p:nvSpPr>
        <p:spPr>
          <a:xfrm>
            <a:off x="1701800" y="3094038"/>
            <a:ext cx="5689500" cy="44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27C3A"/>
              </a:buClr>
              <a:buSzPts val="563"/>
              <a:buFont typeface="Arial"/>
              <a:buNone/>
            </a:pPr>
            <a:r>
              <a:rPr b="0" i="0" lang="en" sz="2250" u="none" cap="none" strike="noStrike">
                <a:solidFill>
                  <a:srgbClr val="F27C3A"/>
                </a:solidFill>
                <a:latin typeface="Arial"/>
                <a:ea typeface="Arial"/>
                <a:cs typeface="Arial"/>
                <a:sym typeface="Arial"/>
              </a:rPr>
              <a:t>BUILT FOR THE </a:t>
            </a:r>
            <a:r>
              <a:rPr b="0" i="0" lang="en" sz="2250" u="none" cap="none" strike="noStrike">
                <a:solidFill>
                  <a:srgbClr val="3EA7BC"/>
                </a:solidFill>
                <a:latin typeface="Arial"/>
                <a:ea typeface="Arial"/>
                <a:cs typeface="Arial"/>
                <a:sym typeface="Arial"/>
              </a:rPr>
              <a:t>SPEED OF BUSINESS</a:t>
            </a:r>
            <a:endParaRPr/>
          </a:p>
        </p:txBody>
      </p:sp>
      <p:pic>
        <p:nvPicPr>
          <p:cNvPr id="860" name="Google Shape;860;p99"/>
          <p:cNvPicPr preferRelativeResize="0"/>
          <p:nvPr/>
        </p:nvPicPr>
        <p:blipFill rotWithShape="1">
          <a:blip r:embed="rId2">
            <a:alphaModFix/>
          </a:blip>
          <a:srcRect b="0" l="0" r="5544" t="0"/>
          <a:stretch/>
        </p:blipFill>
        <p:spPr>
          <a:xfrm>
            <a:off x="1973263" y="1658938"/>
            <a:ext cx="5189400" cy="1260599"/>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861" name="Shape 861"/>
        <p:cNvGrpSpPr/>
        <p:nvPr/>
      </p:nvGrpSpPr>
      <p:grpSpPr>
        <a:xfrm>
          <a:off x="0" y="0"/>
          <a:ext cx="0" cy="0"/>
          <a:chOff x="0" y="0"/>
          <a:chExt cx="0" cy="0"/>
        </a:xfrm>
      </p:grpSpPr>
      <p:sp>
        <p:nvSpPr>
          <p:cNvPr id="862" name="Google Shape;862;p100"/>
          <p:cNvSpPr/>
          <p:nvPr/>
        </p:nvSpPr>
        <p:spPr>
          <a:xfrm>
            <a:off x="4572000" y="0"/>
            <a:ext cx="4572000" cy="5143500"/>
          </a:xfrm>
          <a:prstGeom prst="rect">
            <a:avLst/>
          </a:prstGeom>
          <a:solidFill>
            <a:srgbClr val="0016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Proxima Nova"/>
                <a:ea typeface="Proxima Nova"/>
                <a:cs typeface="Proxima Nova"/>
                <a:sym typeface="Proxima Nova"/>
              </a:rPr>
              <a:t>Cover w/ Image</a:t>
            </a:r>
            <a:endParaRPr sz="1000">
              <a:solidFill>
                <a:schemeClr val="lt1"/>
              </a:solidFill>
              <a:latin typeface="Proxima Nova"/>
              <a:ea typeface="Proxima Nova"/>
              <a:cs typeface="Proxima Nova"/>
              <a:sym typeface="Proxima Nova"/>
            </a:endParaRPr>
          </a:p>
        </p:txBody>
      </p:sp>
      <p:cxnSp>
        <p:nvCxnSpPr>
          <p:cNvPr id="863" name="Google Shape;863;p100"/>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864" name="Google Shape;864;p100"/>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100"/>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1pPr>
            <a:lvl2pPr indent="-330200" lvl="1" marL="9144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2pPr>
            <a:lvl3pPr indent="-330200" lvl="2" marL="13716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3pPr>
            <a:lvl4pPr indent="-330200" lvl="3" marL="18288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4pPr>
            <a:lvl5pPr indent="-330200" lvl="4" marL="22860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5pPr>
            <a:lvl6pPr indent="-330200" lvl="5" marL="2743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6pPr>
            <a:lvl7pPr indent="-330200" lvl="6" marL="32004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7pPr>
            <a:lvl8pPr indent="-330200" lvl="7" marL="36576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rgbClr val="EFEFEF"/>
              </a:buClr>
              <a:buSzPts val="1600"/>
              <a:buFont typeface="Proxima Nova"/>
              <a:buChar char="■"/>
              <a:defRPr sz="1600">
                <a:solidFill>
                  <a:srgbClr val="EFEFEF"/>
                </a:solidFill>
                <a:latin typeface="Proxima Nova"/>
                <a:ea typeface="Proxima Nova"/>
                <a:cs typeface="Proxima Nova"/>
                <a:sym typeface="Proxima Nova"/>
              </a:defRPr>
            </a:lvl9pPr>
          </a:lstStyle>
          <a:p/>
        </p:txBody>
      </p:sp>
      <p:grpSp>
        <p:nvGrpSpPr>
          <p:cNvPr id="866" name="Google Shape;866;p100"/>
          <p:cNvGrpSpPr/>
          <p:nvPr/>
        </p:nvGrpSpPr>
        <p:grpSpPr>
          <a:xfrm>
            <a:off x="287525" y="4854556"/>
            <a:ext cx="634914" cy="148716"/>
            <a:chOff x="1841475" y="2392725"/>
            <a:chExt cx="3928925" cy="920275"/>
          </a:xfrm>
        </p:grpSpPr>
        <p:sp>
          <p:nvSpPr>
            <p:cNvPr id="867" name="Google Shape;867;p10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0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0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0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0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0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0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0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1">
  <p:cSld name="Title Slide_7">
    <p:spTree>
      <p:nvGrpSpPr>
        <p:cNvPr id="875" name="Shape 875"/>
        <p:cNvGrpSpPr/>
        <p:nvPr/>
      </p:nvGrpSpPr>
      <p:grpSpPr>
        <a:xfrm>
          <a:off x="0" y="0"/>
          <a:ext cx="0" cy="0"/>
          <a:chOff x="0" y="0"/>
          <a:chExt cx="0" cy="0"/>
        </a:xfrm>
      </p:grpSpPr>
      <p:sp>
        <p:nvSpPr>
          <p:cNvPr id="876" name="Google Shape;876;p10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77" name="Google Shape;877;p101"/>
          <p:cNvGrpSpPr/>
          <p:nvPr/>
        </p:nvGrpSpPr>
        <p:grpSpPr>
          <a:xfrm>
            <a:off x="287525" y="4854556"/>
            <a:ext cx="634914" cy="148716"/>
            <a:chOff x="1841475" y="2392725"/>
            <a:chExt cx="3928925" cy="920275"/>
          </a:xfrm>
        </p:grpSpPr>
        <p:sp>
          <p:nvSpPr>
            <p:cNvPr id="878" name="Google Shape;878;p10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0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0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0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0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0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0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101"/>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1pPr>
            <a:lvl2pPr indent="-317500" lvl="1" marL="9144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2pPr>
            <a:lvl3pPr indent="-317500" lvl="2" marL="13716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3pPr>
            <a:lvl4pPr indent="-317500" lvl="3" marL="18288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4pPr>
            <a:lvl5pPr indent="-317500" lvl="4" marL="22860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5pPr>
            <a:lvl6pPr indent="-317500" lvl="5" marL="27432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6pPr>
            <a:lvl7pPr indent="-317500" lvl="6" marL="32004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7pPr>
            <a:lvl8pPr indent="-317500" lvl="7" marL="36576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rgbClr val="EFEFEF"/>
              </a:buClr>
              <a:buSzPts val="1400"/>
              <a:buFont typeface="Proxima Nova"/>
              <a:buChar char="■"/>
              <a:defRPr>
                <a:solidFill>
                  <a:srgbClr val="EFEFEF"/>
                </a:solidFill>
                <a:latin typeface="Proxima Nova"/>
                <a:ea typeface="Proxima Nova"/>
                <a:cs typeface="Proxima Nova"/>
                <a:sym typeface="Proxima Nova"/>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888" name="Shape 888"/>
        <p:cNvGrpSpPr/>
        <p:nvPr/>
      </p:nvGrpSpPr>
      <p:grpSpPr>
        <a:xfrm>
          <a:off x="0" y="0"/>
          <a:ext cx="0" cy="0"/>
          <a:chOff x="0" y="0"/>
          <a:chExt cx="0" cy="0"/>
        </a:xfrm>
      </p:grpSpPr>
      <p:pic>
        <p:nvPicPr>
          <p:cNvPr descr="SiliconValley-01.jpg" id="889" name="Google Shape;889;p103"/>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890" name="Google Shape;890;p10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891" name="Google Shape;891;p103"/>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892" name="Google Shape;892;p103"/>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103"/>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894" name="Google Shape;894;p103"/>
          <p:cNvGrpSpPr/>
          <p:nvPr/>
        </p:nvGrpSpPr>
        <p:grpSpPr>
          <a:xfrm>
            <a:off x="634507" y="819388"/>
            <a:ext cx="1337013" cy="313170"/>
            <a:chOff x="1841475" y="2392725"/>
            <a:chExt cx="3928925" cy="920275"/>
          </a:xfrm>
        </p:grpSpPr>
        <p:sp>
          <p:nvSpPr>
            <p:cNvPr id="895" name="Google Shape;895;p10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0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0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0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0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0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0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0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103"/>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904" name="Shape 904"/>
        <p:cNvGrpSpPr/>
        <p:nvPr/>
      </p:nvGrpSpPr>
      <p:grpSpPr>
        <a:xfrm>
          <a:off x="0" y="0"/>
          <a:ext cx="0" cy="0"/>
          <a:chOff x="0" y="0"/>
          <a:chExt cx="0" cy="0"/>
        </a:xfrm>
      </p:grpSpPr>
      <p:sp>
        <p:nvSpPr>
          <p:cNvPr id="905" name="Google Shape;905;p104"/>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906" name="Google Shape;906;p104"/>
          <p:cNvGrpSpPr/>
          <p:nvPr/>
        </p:nvGrpSpPr>
        <p:grpSpPr>
          <a:xfrm>
            <a:off x="287525" y="4854556"/>
            <a:ext cx="634914" cy="148716"/>
            <a:chOff x="1841475" y="2392725"/>
            <a:chExt cx="3928925" cy="920275"/>
          </a:xfrm>
        </p:grpSpPr>
        <p:sp>
          <p:nvSpPr>
            <p:cNvPr id="907" name="Google Shape;907;p10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0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0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0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0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0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0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0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15" name="Google Shape;915;p104"/>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916" name="Google Shape;916;p104"/>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917" name="Shape 917"/>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918" name="Shape 918"/>
        <p:cNvGrpSpPr/>
        <p:nvPr/>
      </p:nvGrpSpPr>
      <p:grpSpPr>
        <a:xfrm>
          <a:off x="0" y="0"/>
          <a:ext cx="0" cy="0"/>
          <a:chOff x="0" y="0"/>
          <a:chExt cx="0" cy="0"/>
        </a:xfrm>
      </p:grpSpPr>
      <p:sp>
        <p:nvSpPr>
          <p:cNvPr id="919" name="Google Shape;919;p10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20" name="Google Shape;920;p106"/>
          <p:cNvGrpSpPr/>
          <p:nvPr/>
        </p:nvGrpSpPr>
        <p:grpSpPr>
          <a:xfrm>
            <a:off x="287525" y="4854556"/>
            <a:ext cx="634914" cy="148716"/>
            <a:chOff x="1841475" y="2392725"/>
            <a:chExt cx="3928925" cy="920275"/>
          </a:xfrm>
        </p:grpSpPr>
        <p:sp>
          <p:nvSpPr>
            <p:cNvPr id="921" name="Google Shape;921;p10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0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0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0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0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0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0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0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106"/>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930" name="Shape 930"/>
        <p:cNvGrpSpPr/>
        <p:nvPr/>
      </p:nvGrpSpPr>
      <p:grpSpPr>
        <a:xfrm>
          <a:off x="0" y="0"/>
          <a:ext cx="0" cy="0"/>
          <a:chOff x="0" y="0"/>
          <a:chExt cx="0" cy="0"/>
        </a:xfrm>
      </p:grpSpPr>
      <p:sp>
        <p:nvSpPr>
          <p:cNvPr id="931" name="Google Shape;931;p10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32" name="Google Shape;932;p107"/>
          <p:cNvGrpSpPr/>
          <p:nvPr/>
        </p:nvGrpSpPr>
        <p:grpSpPr>
          <a:xfrm>
            <a:off x="287525" y="4854556"/>
            <a:ext cx="634914" cy="148716"/>
            <a:chOff x="1841475" y="2392725"/>
            <a:chExt cx="3928925" cy="920275"/>
          </a:xfrm>
        </p:grpSpPr>
        <p:sp>
          <p:nvSpPr>
            <p:cNvPr id="933" name="Google Shape;933;p10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0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0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0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0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0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0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0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107"/>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2" name="Google Shape;942;p107"/>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943" name="Google Shape;943;p107"/>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944" name="Google Shape;944;p107"/>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945" name="Google Shape;945;p107"/>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31.xml"/><Relationship Id="rId10" Type="http://schemas.openxmlformats.org/officeDocument/2006/relationships/slideLayout" Target="../slideLayouts/slideLayout130.xml"/><Relationship Id="rId13" Type="http://schemas.openxmlformats.org/officeDocument/2006/relationships/slideLayout" Target="../slideLayouts/slideLayout133.xml"/><Relationship Id="rId12" Type="http://schemas.openxmlformats.org/officeDocument/2006/relationships/slideLayout" Target="../slideLayouts/slideLayout132.xml"/><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5" Type="http://schemas.openxmlformats.org/officeDocument/2006/relationships/slideLayout" Target="../slideLayouts/slideLayout135.xml"/><Relationship Id="rId14" Type="http://schemas.openxmlformats.org/officeDocument/2006/relationships/slideLayout" Target="../slideLayouts/slideLayout134.xml"/><Relationship Id="rId17" Type="http://schemas.openxmlformats.org/officeDocument/2006/relationships/slideLayout" Target="../slideLayouts/slideLayout137.xml"/><Relationship Id="rId16" Type="http://schemas.openxmlformats.org/officeDocument/2006/relationships/slideLayout" Target="../slideLayouts/slideLayout136.xml"/><Relationship Id="rId5" Type="http://schemas.openxmlformats.org/officeDocument/2006/relationships/slideLayout" Target="../slideLayouts/slideLayout125.xml"/><Relationship Id="rId19" Type="http://schemas.openxmlformats.org/officeDocument/2006/relationships/theme" Target="../theme/theme8.xml"/><Relationship Id="rId6" Type="http://schemas.openxmlformats.org/officeDocument/2006/relationships/slideLayout" Target="../slideLayouts/slideLayout126.xml"/><Relationship Id="rId18" Type="http://schemas.openxmlformats.org/officeDocument/2006/relationships/slideLayout" Target="../slideLayouts/slideLayout138.xml"/><Relationship Id="rId7" Type="http://schemas.openxmlformats.org/officeDocument/2006/relationships/slideLayout" Target="../slideLayouts/slideLayout127.xml"/><Relationship Id="rId8" Type="http://schemas.openxmlformats.org/officeDocument/2006/relationships/slideLayout" Target="../slideLayouts/slideLayout12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49.xml"/><Relationship Id="rId10" Type="http://schemas.openxmlformats.org/officeDocument/2006/relationships/slideLayout" Target="../slideLayouts/slideLayout148.xml"/><Relationship Id="rId12" Type="http://schemas.openxmlformats.org/officeDocument/2006/relationships/theme" Target="../theme/theme6.xml"/><Relationship Id="rId1" Type="http://schemas.openxmlformats.org/officeDocument/2006/relationships/slideLayout" Target="../slideLayouts/slideLayout139.xml"/><Relationship Id="rId2" Type="http://schemas.openxmlformats.org/officeDocument/2006/relationships/slideLayout" Target="../slideLayouts/slideLayout140.xml"/><Relationship Id="rId3" Type="http://schemas.openxmlformats.org/officeDocument/2006/relationships/slideLayout" Target="../slideLayouts/slideLayout141.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5" Type="http://schemas.openxmlformats.org/officeDocument/2006/relationships/slideLayout" Target="../slideLayouts/slideLayout143.xml"/><Relationship Id="rId6" Type="http://schemas.openxmlformats.org/officeDocument/2006/relationships/slideLayout" Target="../slideLayouts/slideLayout144.xml"/><Relationship Id="rId7" Type="http://schemas.openxmlformats.org/officeDocument/2006/relationships/slideLayout" Target="../slideLayouts/slideLayout145.xml"/><Relationship Id="rId8" Type="http://schemas.openxmlformats.org/officeDocument/2006/relationships/slideLayout" Target="../slideLayouts/slideLayout14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4.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6" Type="http://schemas.openxmlformats.org/officeDocument/2006/relationships/theme" Target="../theme/theme10.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3.xml"/><Relationship Id="rId10" Type="http://schemas.openxmlformats.org/officeDocument/2006/relationships/slideLayout" Target="../slideLayouts/slideLayout52.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6" Type="http://schemas.openxmlformats.org/officeDocument/2006/relationships/theme" Target="../theme/theme1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8.xml"/><Relationship Id="rId10" Type="http://schemas.openxmlformats.org/officeDocument/2006/relationships/slideLayout" Target="../slideLayouts/slideLayout67.xml"/><Relationship Id="rId13" Type="http://schemas.openxmlformats.org/officeDocument/2006/relationships/slideLayout" Target="../slideLayouts/slideLayout70.xml"/><Relationship Id="rId12" Type="http://schemas.openxmlformats.org/officeDocument/2006/relationships/slideLayout" Target="../slideLayouts/slideLayout69.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3.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10" Type="http://schemas.openxmlformats.org/officeDocument/2006/relationships/theme" Target="../theme/theme5.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9.xml"/><Relationship Id="rId10" Type="http://schemas.openxmlformats.org/officeDocument/2006/relationships/slideLayout" Target="../slideLayouts/slideLayout88.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 Type="http://schemas.openxmlformats.org/officeDocument/2006/relationships/image" Target="../media/image9.png"/><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5" Type="http://schemas.openxmlformats.org/officeDocument/2006/relationships/slideLayout" Target="../slideLayouts/slideLayout93.xml"/><Relationship Id="rId14" Type="http://schemas.openxmlformats.org/officeDocument/2006/relationships/slideLayout" Target="../slideLayouts/slideLayout92.xml"/><Relationship Id="rId17" Type="http://schemas.openxmlformats.org/officeDocument/2006/relationships/theme" Target="../theme/theme12.xml"/><Relationship Id="rId16" Type="http://schemas.openxmlformats.org/officeDocument/2006/relationships/slideLayout" Target="../slideLayouts/slideLayout94.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5.xml"/><Relationship Id="rId10" Type="http://schemas.openxmlformats.org/officeDocument/2006/relationships/slideLayout" Target="../slideLayouts/slideLayout104.xml"/><Relationship Id="rId13" Type="http://schemas.openxmlformats.org/officeDocument/2006/relationships/theme" Target="../theme/theme7.xml"/><Relationship Id="rId12" Type="http://schemas.openxmlformats.org/officeDocument/2006/relationships/slideLayout" Target="../slideLayouts/slideLayout106.xml"/><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5" Type="http://schemas.openxmlformats.org/officeDocument/2006/relationships/theme" Target="../theme/theme9.xml"/><Relationship Id="rId14" Type="http://schemas.openxmlformats.org/officeDocument/2006/relationships/slideLayout" Target="../slideLayouts/slideLayout12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15" name="Shape 121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58" name="Shape 13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4" name="Shape 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9" name="Shape 24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31" name="Shape 431"/>
        <p:cNvGrpSpPr/>
        <p:nvPr/>
      </p:nvGrpSpPr>
      <p:grpSpPr>
        <a:xfrm>
          <a:off x="0" y="0"/>
          <a:ext cx="0" cy="0"/>
          <a:chOff x="0" y="0"/>
          <a:chExt cx="0" cy="0"/>
        </a:xfrm>
      </p:grpSpPr>
      <p:sp>
        <p:nvSpPr>
          <p:cNvPr id="432" name="Google Shape;432;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33" name="Google Shape;433;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434" name="Google Shape;43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10" name="Shape 51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5" name="Shape 67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92" name="Shape 792"/>
        <p:cNvGrpSpPr/>
        <p:nvPr/>
      </p:nvGrpSpPr>
      <p:grpSpPr>
        <a:xfrm>
          <a:off x="0" y="0"/>
          <a:ext cx="0" cy="0"/>
          <a:chOff x="0" y="0"/>
          <a:chExt cx="0" cy="0"/>
        </a:xfrm>
      </p:grpSpPr>
      <p:pic>
        <p:nvPicPr>
          <p:cNvPr descr="pivotal_teal.png" id="793" name="Google Shape;793;p86"/>
          <p:cNvPicPr preferRelativeResize="0"/>
          <p:nvPr/>
        </p:nvPicPr>
        <p:blipFill rotWithShape="1">
          <a:blip r:embed="rId1">
            <a:alphaModFix/>
          </a:blip>
          <a:srcRect b="0" l="0" r="0" t="0"/>
          <a:stretch/>
        </p:blipFill>
        <p:spPr>
          <a:xfrm>
            <a:off x="8272780" y="4855076"/>
            <a:ext cx="731520" cy="17127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87" name="Shape 88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48" name="Shape 104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7.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Google Shape;1507;p161"/>
          <p:cNvSpPr txBox="1"/>
          <p:nvPr>
            <p:ph type="title"/>
          </p:nvPr>
        </p:nvSpPr>
        <p:spPr>
          <a:xfrm>
            <a:off x="287825" y="1774575"/>
            <a:ext cx="5406300" cy="119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00253E"/>
                </a:solidFill>
              </a:rPr>
              <a:t>Pivotal Cloud Foundry Security</a:t>
            </a:r>
            <a:endParaRPr sz="3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630" name="Shape 1630"/>
        <p:cNvGrpSpPr/>
        <p:nvPr/>
      </p:nvGrpSpPr>
      <p:grpSpPr>
        <a:xfrm>
          <a:off x="0" y="0"/>
          <a:ext cx="0" cy="0"/>
          <a:chOff x="0" y="0"/>
          <a:chExt cx="0" cy="0"/>
        </a:xfrm>
      </p:grpSpPr>
      <p:sp>
        <p:nvSpPr>
          <p:cNvPr id="1631" name="Google Shape;1631;p170"/>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Process Strategy</a:t>
            </a:r>
            <a:endParaRPr/>
          </a:p>
        </p:txBody>
      </p:sp>
      <p:pic>
        <p:nvPicPr>
          <p:cNvPr descr="Screen Shot 2016-06-21 at 10.25.38 PM.png" id="1632" name="Google Shape;1632;p170"/>
          <p:cNvPicPr preferRelativeResize="0"/>
          <p:nvPr/>
        </p:nvPicPr>
        <p:blipFill>
          <a:blip r:embed="rId3">
            <a:alphaModFix/>
          </a:blip>
          <a:stretch>
            <a:fillRect/>
          </a:stretch>
        </p:blipFill>
        <p:spPr>
          <a:xfrm>
            <a:off x="2784150" y="874975"/>
            <a:ext cx="5943600" cy="3267075"/>
          </a:xfrm>
          <a:prstGeom prst="rect">
            <a:avLst/>
          </a:prstGeom>
          <a:noFill/>
          <a:ln>
            <a:noFill/>
          </a:ln>
        </p:spPr>
      </p:pic>
      <p:sp>
        <p:nvSpPr>
          <p:cNvPr id="1633" name="Google Shape;1633;p170"/>
          <p:cNvSpPr/>
          <p:nvPr/>
        </p:nvSpPr>
        <p:spPr>
          <a:xfrm>
            <a:off x="786575" y="2103600"/>
            <a:ext cx="1335300" cy="397200"/>
          </a:xfrm>
          <a:prstGeom prst="roundRect">
            <a:avLst>
              <a:gd fmla="val 16667" name="adj"/>
            </a:avLst>
          </a:prstGeom>
          <a:solidFill>
            <a:schemeClr val="accent3"/>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
              <a:t>Buildpack</a:t>
            </a:r>
            <a:endParaRPr/>
          </a:p>
        </p:txBody>
      </p:sp>
      <p:sp>
        <p:nvSpPr>
          <p:cNvPr id="1634" name="Google Shape;1634;p170"/>
          <p:cNvSpPr/>
          <p:nvPr/>
        </p:nvSpPr>
        <p:spPr>
          <a:xfrm>
            <a:off x="786575" y="3356900"/>
            <a:ext cx="1335300" cy="397200"/>
          </a:xfrm>
          <a:prstGeom prst="roundRect">
            <a:avLst>
              <a:gd fmla="val 16667" name="adj"/>
            </a:avLst>
          </a:prstGeom>
          <a:solidFill>
            <a:srgbClr val="A64D79"/>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
              <a:t>Stemcell</a:t>
            </a:r>
            <a:endParaRPr b="0" i="0" sz="1800" u="none" cap="none" strike="noStrike">
              <a:solidFill>
                <a:schemeClr val="lt1"/>
              </a:solidFill>
              <a:latin typeface="Helvetica Neue"/>
              <a:ea typeface="Helvetica Neue"/>
              <a:cs typeface="Helvetica Neue"/>
              <a:sym typeface="Helvetica Neue"/>
            </a:endParaRPr>
          </a:p>
        </p:txBody>
      </p:sp>
      <p:sp>
        <p:nvSpPr>
          <p:cNvPr id="1635" name="Google Shape;1635;p170"/>
          <p:cNvSpPr/>
          <p:nvPr/>
        </p:nvSpPr>
        <p:spPr>
          <a:xfrm>
            <a:off x="786575" y="2742700"/>
            <a:ext cx="1335300" cy="397200"/>
          </a:xfrm>
          <a:prstGeom prst="roundRect">
            <a:avLst>
              <a:gd fmla="val 16667" name="adj"/>
            </a:avLst>
          </a:prstGeom>
          <a:solidFill>
            <a:srgbClr val="6D9EEB"/>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
              <a:t>rootfs</a:t>
            </a:r>
            <a:endParaRPr b="0" i="0" sz="1800" u="none" cap="none" strike="noStrike">
              <a:solidFill>
                <a:schemeClr val="lt1"/>
              </a:solidFill>
              <a:latin typeface="Helvetica Neue"/>
              <a:ea typeface="Helvetica Neue"/>
              <a:cs typeface="Helvetica Neue"/>
              <a:sym typeface="Helvetica Neue"/>
            </a:endParaRPr>
          </a:p>
        </p:txBody>
      </p:sp>
      <p:cxnSp>
        <p:nvCxnSpPr>
          <p:cNvPr id="1636" name="Google Shape;1636;p170"/>
          <p:cNvCxnSpPr>
            <a:stCxn id="1633" idx="3"/>
          </p:cNvCxnSpPr>
          <p:nvPr/>
        </p:nvCxnSpPr>
        <p:spPr>
          <a:xfrm>
            <a:off x="2121875" y="2302200"/>
            <a:ext cx="1420500" cy="14100"/>
          </a:xfrm>
          <a:prstGeom prst="straightConnector1">
            <a:avLst/>
          </a:prstGeom>
          <a:noFill/>
          <a:ln cap="flat" cmpd="sng" w="9525">
            <a:solidFill>
              <a:schemeClr val="dk2"/>
            </a:solidFill>
            <a:prstDash val="solid"/>
            <a:round/>
            <a:headEnd len="med" w="med" type="none"/>
            <a:tailEnd len="med" w="med" type="triangle"/>
          </a:ln>
        </p:spPr>
      </p:cxnSp>
      <p:cxnSp>
        <p:nvCxnSpPr>
          <p:cNvPr id="1637" name="Google Shape;1637;p170"/>
          <p:cNvCxnSpPr>
            <a:stCxn id="1635" idx="3"/>
          </p:cNvCxnSpPr>
          <p:nvPr/>
        </p:nvCxnSpPr>
        <p:spPr>
          <a:xfrm>
            <a:off x="2121875" y="2941300"/>
            <a:ext cx="1409400" cy="0"/>
          </a:xfrm>
          <a:prstGeom prst="straightConnector1">
            <a:avLst/>
          </a:prstGeom>
          <a:noFill/>
          <a:ln cap="flat" cmpd="sng" w="9525">
            <a:solidFill>
              <a:schemeClr val="dk2"/>
            </a:solidFill>
            <a:prstDash val="solid"/>
            <a:round/>
            <a:headEnd len="med" w="med" type="none"/>
            <a:tailEnd len="med" w="med" type="triangle"/>
          </a:ln>
        </p:spPr>
      </p:cxnSp>
      <p:cxnSp>
        <p:nvCxnSpPr>
          <p:cNvPr id="1638" name="Google Shape;1638;p170"/>
          <p:cNvCxnSpPr>
            <a:stCxn id="1634" idx="3"/>
          </p:cNvCxnSpPr>
          <p:nvPr/>
        </p:nvCxnSpPr>
        <p:spPr>
          <a:xfrm>
            <a:off x="2121875" y="3555500"/>
            <a:ext cx="1431300" cy="0"/>
          </a:xfrm>
          <a:prstGeom prst="straightConnector1">
            <a:avLst/>
          </a:prstGeom>
          <a:noFill/>
          <a:ln cap="flat" cmpd="sng" w="9525">
            <a:solidFill>
              <a:schemeClr val="dk2"/>
            </a:solidFill>
            <a:prstDash val="solid"/>
            <a:round/>
            <a:headEnd len="med" w="med" type="none"/>
            <a:tailEnd len="med" w="med" type="triangle"/>
          </a:ln>
        </p:spPr>
      </p:cxnSp>
      <p:sp>
        <p:nvSpPr>
          <p:cNvPr id="1639" name="Google Shape;1639;p170"/>
          <p:cNvSpPr/>
          <p:nvPr/>
        </p:nvSpPr>
        <p:spPr>
          <a:xfrm>
            <a:off x="176450" y="4309350"/>
            <a:ext cx="1041000" cy="1764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container</a:t>
            </a:r>
            <a:endParaRPr/>
          </a:p>
        </p:txBody>
      </p:sp>
      <p:sp>
        <p:nvSpPr>
          <p:cNvPr id="1640" name="Google Shape;1640;p170"/>
          <p:cNvSpPr txBox="1"/>
          <p:nvPr/>
        </p:nvSpPr>
        <p:spPr>
          <a:xfrm rot="-1607">
            <a:off x="2184723" y="2012102"/>
            <a:ext cx="12837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 Bits + Middleware</a:t>
            </a:r>
            <a:endParaRPr/>
          </a:p>
        </p:txBody>
      </p:sp>
      <p:sp>
        <p:nvSpPr>
          <p:cNvPr id="1641" name="Google Shape;1641;p170"/>
          <p:cNvSpPr txBox="1"/>
          <p:nvPr/>
        </p:nvSpPr>
        <p:spPr>
          <a:xfrm rot="-845">
            <a:off x="2184728" y="2643542"/>
            <a:ext cx="12198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Filesystem</a:t>
            </a:r>
            <a:endParaRPr/>
          </a:p>
        </p:txBody>
      </p:sp>
      <p:sp>
        <p:nvSpPr>
          <p:cNvPr id="1642" name="Google Shape;1642;p170"/>
          <p:cNvSpPr txBox="1"/>
          <p:nvPr/>
        </p:nvSpPr>
        <p:spPr>
          <a:xfrm rot="-845">
            <a:off x="2184720" y="3258059"/>
            <a:ext cx="12198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Kernel &amp; Devices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171"/>
          <p:cNvSpPr txBox="1"/>
          <p:nvPr>
            <p:ph type="title"/>
          </p:nvPr>
        </p:nvSpPr>
        <p:spPr>
          <a:xfrm>
            <a:off x="192475" y="151275"/>
            <a:ext cx="86631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lang="en" sz="2400">
                <a:solidFill>
                  <a:srgbClr val="00253E"/>
                </a:solidFill>
              </a:rPr>
              <a:t>Zero Downtime Updates for OS, CVEs, </a:t>
            </a:r>
            <a:br>
              <a:rPr lang="en" sz="2400">
                <a:solidFill>
                  <a:srgbClr val="00253E"/>
                </a:solidFill>
              </a:rPr>
            </a:br>
            <a:r>
              <a:rPr lang="en" sz="2400">
                <a:solidFill>
                  <a:srgbClr val="00253E"/>
                </a:solidFill>
              </a:rPr>
              <a:t>Patches with CF BOSH</a:t>
            </a:r>
            <a:endParaRPr/>
          </a:p>
        </p:txBody>
      </p:sp>
      <p:pic>
        <p:nvPicPr>
          <p:cNvPr id="1648" name="Google Shape;1648;p171"/>
          <p:cNvPicPr preferRelativeResize="0"/>
          <p:nvPr/>
        </p:nvPicPr>
        <p:blipFill>
          <a:blip r:embed="rId3">
            <a:alphaModFix/>
          </a:blip>
          <a:stretch>
            <a:fillRect/>
          </a:stretch>
        </p:blipFill>
        <p:spPr>
          <a:xfrm>
            <a:off x="464050" y="1652625"/>
            <a:ext cx="8215901" cy="1838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2" name="Shape 1652"/>
        <p:cNvGrpSpPr/>
        <p:nvPr/>
      </p:nvGrpSpPr>
      <p:grpSpPr>
        <a:xfrm>
          <a:off x="0" y="0"/>
          <a:ext cx="0" cy="0"/>
          <a:chOff x="0" y="0"/>
          <a:chExt cx="0" cy="0"/>
        </a:xfrm>
      </p:grpSpPr>
      <p:pic>
        <p:nvPicPr>
          <p:cNvPr descr="view@2x.jpg" id="1653" name="Google Shape;1653;p172"/>
          <p:cNvPicPr preferRelativeResize="0"/>
          <p:nvPr/>
        </p:nvPicPr>
        <p:blipFill rotWithShape="1">
          <a:blip r:embed="rId3">
            <a:alphaModFix amt="80000"/>
          </a:blip>
          <a:srcRect b="7856" l="0" r="0" t="7847"/>
          <a:stretch/>
        </p:blipFill>
        <p:spPr>
          <a:xfrm>
            <a:off x="0" y="0"/>
            <a:ext cx="9144000" cy="5143500"/>
          </a:xfrm>
          <a:prstGeom prst="rect">
            <a:avLst/>
          </a:prstGeom>
          <a:noFill/>
          <a:ln>
            <a:noFill/>
          </a:ln>
        </p:spPr>
      </p:pic>
      <p:sp>
        <p:nvSpPr>
          <p:cNvPr id="1654" name="Google Shape;1654;p172"/>
          <p:cNvSpPr/>
          <p:nvPr/>
        </p:nvSpPr>
        <p:spPr>
          <a:xfrm>
            <a:off x="0" y="0"/>
            <a:ext cx="9176400" cy="5143500"/>
          </a:xfrm>
          <a:prstGeom prst="rect">
            <a:avLst/>
          </a:prstGeom>
          <a:solidFill>
            <a:srgbClr val="00253E">
              <a:alpha val="69800"/>
            </a:srgbClr>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253E"/>
              </a:solidFill>
              <a:latin typeface="Arial"/>
              <a:ea typeface="Arial"/>
              <a:cs typeface="Arial"/>
              <a:sym typeface="Arial"/>
            </a:endParaRPr>
          </a:p>
        </p:txBody>
      </p:sp>
      <p:sp>
        <p:nvSpPr>
          <p:cNvPr id="1655" name="Google Shape;1655;p172"/>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72"/>
          <p:cNvSpPr txBox="1"/>
          <p:nvPr/>
        </p:nvSpPr>
        <p:spPr>
          <a:xfrm>
            <a:off x="229650" y="1376850"/>
            <a:ext cx="8684700" cy="238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200">
                <a:solidFill>
                  <a:srgbClr val="FFFFFF"/>
                </a:solidFill>
                <a:latin typeface="Proxima Nova"/>
                <a:ea typeface="Proxima Nova"/>
                <a:cs typeface="Proxima Nova"/>
                <a:sym typeface="Proxima Nova"/>
              </a:rPr>
              <a:t>Credhub</a:t>
            </a:r>
            <a:endParaRPr b="1" sz="3200">
              <a:solidFill>
                <a:srgbClr val="FFFFFF"/>
              </a:solidFill>
              <a:latin typeface="Proxima Nova"/>
              <a:ea typeface="Proxima Nova"/>
              <a:cs typeface="Proxima Nova"/>
              <a:sym typeface="Proxima Nova"/>
            </a:endParaRPr>
          </a:p>
        </p:txBody>
      </p:sp>
      <p:grpSp>
        <p:nvGrpSpPr>
          <p:cNvPr id="1657" name="Google Shape;1657;p172"/>
          <p:cNvGrpSpPr/>
          <p:nvPr/>
        </p:nvGrpSpPr>
        <p:grpSpPr>
          <a:xfrm>
            <a:off x="3669300" y="1711460"/>
            <a:ext cx="1805400" cy="536386"/>
            <a:chOff x="3233750" y="1711500"/>
            <a:chExt cx="1805400" cy="589500"/>
          </a:xfrm>
        </p:grpSpPr>
        <p:cxnSp>
          <p:nvCxnSpPr>
            <p:cNvPr id="1658" name="Google Shape;1658;p172"/>
            <p:cNvCxnSpPr/>
            <p:nvPr/>
          </p:nvCxnSpPr>
          <p:spPr>
            <a:xfrm>
              <a:off x="3252044" y="1711500"/>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1659" name="Google Shape;1659;p172"/>
            <p:cNvCxnSpPr/>
            <p:nvPr/>
          </p:nvCxnSpPr>
          <p:spPr>
            <a:xfrm>
              <a:off x="3233750" y="1711500"/>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1660" name="Google Shape;1660;p172"/>
            <p:cNvCxnSpPr/>
            <p:nvPr/>
          </p:nvCxnSpPr>
          <p:spPr>
            <a:xfrm>
              <a:off x="5020696" y="1711500"/>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1661" name="Google Shape;1661;p172"/>
          <p:cNvGrpSpPr/>
          <p:nvPr/>
        </p:nvGrpSpPr>
        <p:grpSpPr>
          <a:xfrm>
            <a:off x="3669300" y="3019105"/>
            <a:ext cx="1805400" cy="536386"/>
            <a:chOff x="3233750" y="2966075"/>
            <a:chExt cx="1805400" cy="589500"/>
          </a:xfrm>
        </p:grpSpPr>
        <p:cxnSp>
          <p:nvCxnSpPr>
            <p:cNvPr id="1662" name="Google Shape;1662;p172"/>
            <p:cNvCxnSpPr/>
            <p:nvPr/>
          </p:nvCxnSpPr>
          <p:spPr>
            <a:xfrm>
              <a:off x="3252044" y="2966075"/>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1663" name="Google Shape;1663;p172"/>
            <p:cNvCxnSpPr/>
            <p:nvPr/>
          </p:nvCxnSpPr>
          <p:spPr>
            <a:xfrm>
              <a:off x="3233750" y="3555575"/>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1664" name="Google Shape;1664;p172"/>
            <p:cNvCxnSpPr/>
            <p:nvPr/>
          </p:nvCxnSpPr>
          <p:spPr>
            <a:xfrm>
              <a:off x="5020696" y="2966075"/>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1665" name="Google Shape;1665;p172"/>
          <p:cNvGrpSpPr/>
          <p:nvPr/>
        </p:nvGrpSpPr>
        <p:grpSpPr>
          <a:xfrm>
            <a:off x="287525" y="4854556"/>
            <a:ext cx="634914" cy="148716"/>
            <a:chOff x="1841475" y="2392725"/>
            <a:chExt cx="3928925" cy="920275"/>
          </a:xfrm>
        </p:grpSpPr>
        <p:sp>
          <p:nvSpPr>
            <p:cNvPr id="1666" name="Google Shape;1666;p17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7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7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7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7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7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7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7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7" name="Shape 1677"/>
        <p:cNvGrpSpPr/>
        <p:nvPr/>
      </p:nvGrpSpPr>
      <p:grpSpPr>
        <a:xfrm>
          <a:off x="0" y="0"/>
          <a:ext cx="0" cy="0"/>
          <a:chOff x="0" y="0"/>
          <a:chExt cx="0" cy="0"/>
        </a:xfrm>
      </p:grpSpPr>
      <p:sp>
        <p:nvSpPr>
          <p:cNvPr id="1678" name="Google Shape;1678;p173"/>
          <p:cNvSpPr txBox="1"/>
          <p:nvPr>
            <p:ph type="title"/>
          </p:nvPr>
        </p:nvSpPr>
        <p:spPr>
          <a:xfrm>
            <a:off x="192475" y="151275"/>
            <a:ext cx="86631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lang="en" sz="2400"/>
              <a:t>CredHub Mitigates the Risk of Leaked Credentials</a:t>
            </a:r>
            <a:endParaRPr/>
          </a:p>
        </p:txBody>
      </p:sp>
      <p:sp>
        <p:nvSpPr>
          <p:cNvPr id="1679" name="Google Shape;1679;p173"/>
          <p:cNvSpPr txBox="1"/>
          <p:nvPr/>
        </p:nvSpPr>
        <p:spPr>
          <a:xfrm>
            <a:off x="814625" y="2700425"/>
            <a:ext cx="3197100" cy="17043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Proxima Nova"/>
              <a:buNone/>
            </a:pPr>
            <a:r>
              <a:rPr lang="en" sz="1800">
                <a:solidFill>
                  <a:schemeClr val="dk1"/>
                </a:solidFill>
                <a:latin typeface="Proxima Nova"/>
                <a:ea typeface="Proxima Nova"/>
                <a:cs typeface="Proxima Nova"/>
                <a:sym typeface="Proxima Nova"/>
              </a:rPr>
              <a:t>CredHub delivers centralized management of platform and application creds. (Rotation in </a:t>
            </a:r>
            <a:br>
              <a:rPr lang="en" sz="1800">
                <a:solidFill>
                  <a:schemeClr val="dk1"/>
                </a:solidFill>
                <a:latin typeface="Proxima Nova"/>
                <a:ea typeface="Proxima Nova"/>
                <a:cs typeface="Proxima Nova"/>
                <a:sym typeface="Proxima Nova"/>
              </a:rPr>
            </a:br>
            <a:r>
              <a:rPr lang="en" sz="1800">
                <a:solidFill>
                  <a:schemeClr val="dk1"/>
                </a:solidFill>
                <a:latin typeface="Proxima Nova"/>
                <a:ea typeface="Proxima Nova"/>
                <a:cs typeface="Proxima Nova"/>
                <a:sym typeface="Proxima Nova"/>
              </a:rPr>
              <a:t>the future.)</a:t>
            </a:r>
            <a:endParaRPr sz="1800">
              <a:solidFill>
                <a:schemeClr val="dk1"/>
              </a:solidFil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1AB9A5"/>
              </a:buClr>
              <a:buFont typeface="Proxima Nova"/>
              <a:buNone/>
            </a:pPr>
            <a:r>
              <a:t/>
            </a:r>
            <a:endParaRPr sz="1800">
              <a:solidFill>
                <a:schemeClr val="dk1"/>
              </a:solidFill>
            </a:endParaRPr>
          </a:p>
        </p:txBody>
      </p:sp>
      <p:pic>
        <p:nvPicPr>
          <p:cNvPr id="1680" name="Google Shape;1680;p173"/>
          <p:cNvPicPr preferRelativeResize="0"/>
          <p:nvPr/>
        </p:nvPicPr>
        <p:blipFill>
          <a:blip r:embed="rId3">
            <a:alphaModFix/>
          </a:blip>
          <a:stretch>
            <a:fillRect/>
          </a:stretch>
        </p:blipFill>
        <p:spPr>
          <a:xfrm>
            <a:off x="1271350" y="1515826"/>
            <a:ext cx="2111800" cy="878525"/>
          </a:xfrm>
          <a:prstGeom prst="rect">
            <a:avLst/>
          </a:prstGeom>
          <a:noFill/>
          <a:ln>
            <a:noFill/>
          </a:ln>
        </p:spPr>
      </p:pic>
      <p:sp>
        <p:nvSpPr>
          <p:cNvPr id="1681" name="Google Shape;1681;p173"/>
          <p:cNvSpPr txBox="1"/>
          <p:nvPr>
            <p:ph idx="2" type="body"/>
          </p:nvPr>
        </p:nvSpPr>
        <p:spPr>
          <a:xfrm>
            <a:off x="4750000" y="900400"/>
            <a:ext cx="4112100" cy="3769500"/>
          </a:xfrm>
          <a:prstGeom prst="rect">
            <a:avLst/>
          </a:prstGeom>
        </p:spPr>
        <p:txBody>
          <a:bodyPr anchorCtr="0" anchor="ctr" bIns="91425" lIns="91425" spcFirstLastPara="1" rIns="91425" wrap="square" tIns="91425">
            <a:noAutofit/>
          </a:bodyPr>
          <a:lstStyle/>
          <a:p>
            <a:pPr indent="-323850" lvl="0" marL="457200" rtl="0" algn="l">
              <a:lnSpc>
                <a:spcPct val="100000"/>
              </a:lnSpc>
              <a:spcBef>
                <a:spcPts val="800"/>
              </a:spcBef>
              <a:spcAft>
                <a:spcPts val="0"/>
              </a:spcAft>
              <a:buClr>
                <a:schemeClr val="folHlink"/>
              </a:buClr>
              <a:buSzPts val="1500"/>
              <a:buFont typeface="Proxima Nova"/>
              <a:buChar char="●"/>
            </a:pPr>
            <a:r>
              <a:rPr lang="en" sz="1500">
                <a:solidFill>
                  <a:schemeClr val="folHlink"/>
                </a:solidFill>
              </a:rPr>
              <a:t>Credentials are the bedrock for trust in the cloud.</a:t>
            </a:r>
            <a:endParaRPr sz="1500">
              <a:solidFill>
                <a:schemeClr val="folHlink"/>
              </a:solidFill>
            </a:endParaRPr>
          </a:p>
          <a:p>
            <a:pPr indent="-323850" lvl="0" marL="457200" rtl="0" algn="l">
              <a:lnSpc>
                <a:spcPct val="100000"/>
              </a:lnSpc>
              <a:spcBef>
                <a:spcPts val="800"/>
              </a:spcBef>
              <a:spcAft>
                <a:spcPts val="0"/>
              </a:spcAft>
              <a:buClr>
                <a:schemeClr val="folHlink"/>
              </a:buClr>
              <a:buSzPts val="1500"/>
              <a:buFont typeface="Proxima Nova"/>
              <a:buChar char="●"/>
            </a:pPr>
            <a:r>
              <a:rPr lang="en" sz="1500">
                <a:solidFill>
                  <a:schemeClr val="folHlink"/>
                </a:solidFill>
              </a:rPr>
              <a:t>CredHub’s goal: deliver cradle-to-grave management of credentials (create, access control, distribution, rotation, logging)</a:t>
            </a:r>
            <a:endParaRPr sz="1500">
              <a:solidFill>
                <a:schemeClr val="folHlink"/>
              </a:solidFill>
            </a:endParaRPr>
          </a:p>
          <a:p>
            <a:pPr indent="-323850" lvl="0" marL="457200" rtl="0" algn="l">
              <a:lnSpc>
                <a:spcPct val="100000"/>
              </a:lnSpc>
              <a:spcBef>
                <a:spcPts val="800"/>
              </a:spcBef>
              <a:spcAft>
                <a:spcPts val="0"/>
              </a:spcAft>
              <a:buClr>
                <a:schemeClr val="folHlink"/>
              </a:buClr>
              <a:buSzPts val="1500"/>
              <a:buFont typeface="Proxima Nova"/>
              <a:buChar char="●"/>
            </a:pPr>
            <a:r>
              <a:rPr lang="en" sz="1500">
                <a:solidFill>
                  <a:schemeClr val="folHlink"/>
                </a:solidFill>
              </a:rPr>
              <a:t>Manages passwords, certificates, ssh keys, RSA keys, and arbitrary values (strings and JSON blobs).</a:t>
            </a:r>
            <a:endParaRPr sz="1500">
              <a:solidFill>
                <a:schemeClr val="folHlink"/>
              </a:solidFill>
            </a:endParaRPr>
          </a:p>
          <a:p>
            <a:pPr indent="-323850" lvl="0" marL="457200" rtl="0" algn="l">
              <a:lnSpc>
                <a:spcPct val="100000"/>
              </a:lnSpc>
              <a:spcBef>
                <a:spcPts val="800"/>
              </a:spcBef>
              <a:spcAft>
                <a:spcPts val="800"/>
              </a:spcAft>
              <a:buClr>
                <a:schemeClr val="folHlink"/>
              </a:buClr>
              <a:buSzPts val="1500"/>
              <a:buFont typeface="Proxima Nova"/>
              <a:buChar char="●"/>
            </a:pPr>
            <a:r>
              <a:rPr lang="en" sz="1500">
                <a:solidFill>
                  <a:schemeClr val="folHlink"/>
                </a:solidFill>
              </a:rPr>
              <a:t>All credentials are encrypted w/a key that rotates (HSM support in OSS &amp; PCF)</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174"/>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Secure Off-Platform Services with Service Instance Sharing &amp; the CredHub Service Broker</a:t>
            </a:r>
            <a:endParaRPr sz="1800"/>
          </a:p>
        </p:txBody>
      </p:sp>
      <p:sp>
        <p:nvSpPr>
          <p:cNvPr id="1687" name="Google Shape;1687;p174"/>
          <p:cNvSpPr txBox="1"/>
          <p:nvPr/>
        </p:nvSpPr>
        <p:spPr>
          <a:xfrm>
            <a:off x="2194550" y="749900"/>
            <a:ext cx="4362000" cy="32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700">
                <a:latin typeface="Consolas"/>
                <a:ea typeface="Consolas"/>
                <a:cs typeface="Consolas"/>
                <a:sym typeface="Consolas"/>
              </a:rPr>
              <a:t>cf create-service credhub default app-db -c '{"url":</a:t>
            </a:r>
            <a:r>
              <a:rPr lang="en" sz="700"/>
              <a:t>...</a:t>
            </a:r>
            <a:r>
              <a:rPr lang="en" sz="700">
                <a:latin typeface="Consolas"/>
                <a:ea typeface="Consolas"/>
                <a:cs typeface="Consolas"/>
                <a:sym typeface="Consolas"/>
              </a:rPr>
              <a:t>,"username":</a:t>
            </a:r>
            <a:r>
              <a:rPr lang="en" sz="700">
                <a:solidFill>
                  <a:schemeClr val="dk1"/>
                </a:solidFill>
              </a:rPr>
              <a:t>...</a:t>
            </a:r>
            <a:r>
              <a:rPr lang="en" sz="700">
                <a:latin typeface="Consolas"/>
                <a:ea typeface="Consolas"/>
                <a:cs typeface="Consolas"/>
                <a:sym typeface="Consolas"/>
              </a:rPr>
              <a:t>,"password":</a:t>
            </a:r>
            <a:r>
              <a:rPr lang="en" sz="700">
                <a:solidFill>
                  <a:schemeClr val="dk1"/>
                </a:solidFill>
              </a:rPr>
              <a:t>...</a:t>
            </a:r>
            <a:r>
              <a:rPr lang="en" sz="700">
                <a:latin typeface="Consolas"/>
                <a:ea typeface="Consolas"/>
                <a:cs typeface="Consolas"/>
                <a:sym typeface="Consolas"/>
              </a:rPr>
              <a:t>}'</a:t>
            </a:r>
            <a:endParaRPr sz="800">
              <a:latin typeface="Consolas"/>
              <a:ea typeface="Consolas"/>
              <a:cs typeface="Consolas"/>
              <a:sym typeface="Consolas"/>
            </a:endParaRPr>
          </a:p>
        </p:txBody>
      </p:sp>
      <p:pic>
        <p:nvPicPr>
          <p:cNvPr id="1688" name="Google Shape;1688;p174"/>
          <p:cNvPicPr preferRelativeResize="0"/>
          <p:nvPr/>
        </p:nvPicPr>
        <p:blipFill rotWithShape="1">
          <a:blip r:embed="rId3">
            <a:alphaModFix/>
          </a:blip>
          <a:srcRect b="0" l="4109" r="4973" t="5204"/>
          <a:stretch/>
        </p:blipFill>
        <p:spPr>
          <a:xfrm>
            <a:off x="2319500" y="1157625"/>
            <a:ext cx="4098801" cy="3599977"/>
          </a:xfrm>
          <a:prstGeom prst="rect">
            <a:avLst/>
          </a:prstGeom>
          <a:noFill/>
          <a:ln>
            <a:noFill/>
          </a:ln>
        </p:spPr>
      </p:pic>
      <p:sp>
        <p:nvSpPr>
          <p:cNvPr id="1689" name="Google Shape;1689;p174"/>
          <p:cNvSpPr txBox="1"/>
          <p:nvPr/>
        </p:nvSpPr>
        <p:spPr>
          <a:xfrm>
            <a:off x="2283350" y="4515200"/>
            <a:ext cx="4184400" cy="36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highlight>
                  <a:srgbClr val="FFFFFF"/>
                </a:highlight>
                <a:latin typeface="Consolas"/>
                <a:ea typeface="Consolas"/>
                <a:cs typeface="Consolas"/>
                <a:sym typeface="Consolas"/>
              </a:rPr>
              <a:t>credentials: { credhub-ref: </a:t>
            </a:r>
            <a:r>
              <a:rPr b="1" lang="en" sz="800">
                <a:highlight>
                  <a:srgbClr val="FFFFFF"/>
                </a:highlight>
                <a:latin typeface="Consolas"/>
                <a:ea typeface="Consolas"/>
                <a:cs typeface="Consolas"/>
                <a:sym typeface="Consolas"/>
              </a:rPr>
              <a:t>/c/prophet-db/app-db/credentials </a:t>
            </a:r>
            <a:r>
              <a:rPr lang="en" sz="800">
                <a:highlight>
                  <a:srgbClr val="FFFFFF"/>
                </a:highlight>
                <a:latin typeface="Consolas"/>
                <a:ea typeface="Consolas"/>
                <a:cs typeface="Consolas"/>
                <a:sym typeface="Consolas"/>
              </a:rPr>
              <a:t>}</a:t>
            </a:r>
            <a:br>
              <a:rPr lang="en" sz="800">
                <a:highlight>
                  <a:srgbClr val="FFFFFF"/>
                </a:highlight>
                <a:latin typeface="Consolas"/>
                <a:ea typeface="Consolas"/>
                <a:cs typeface="Consolas"/>
                <a:sym typeface="Consolas"/>
              </a:rPr>
            </a:br>
            <a:endParaRPr sz="800">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Google Shape;1694;p175"/>
          <p:cNvSpPr txBox="1"/>
          <p:nvPr>
            <p:ph type="title"/>
          </p:nvPr>
        </p:nvSpPr>
        <p:spPr>
          <a:xfrm>
            <a:off x="192475" y="151275"/>
            <a:ext cx="8663100" cy="39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000"/>
              <a:buFont typeface="Proxima Nova"/>
              <a:buNone/>
            </a:pPr>
            <a:r>
              <a:rPr lang="en"/>
              <a:t>Architecture</a:t>
            </a:r>
            <a:endParaRPr b="1" i="0" sz="3000" u="none" cap="none" strike="noStrike">
              <a:solidFill>
                <a:schemeClr val="dk1"/>
              </a:solidFill>
              <a:latin typeface="Proxima Nova"/>
              <a:ea typeface="Proxima Nova"/>
              <a:cs typeface="Proxima Nova"/>
              <a:sym typeface="Proxima Nova"/>
            </a:endParaRPr>
          </a:p>
        </p:txBody>
      </p:sp>
      <p:sp>
        <p:nvSpPr>
          <p:cNvPr id="1695" name="Google Shape;1695;p175"/>
          <p:cNvSpPr/>
          <p:nvPr/>
        </p:nvSpPr>
        <p:spPr>
          <a:xfrm>
            <a:off x="4469075" y="2132963"/>
            <a:ext cx="1425900" cy="879000"/>
          </a:xfrm>
          <a:prstGeom prst="roundRect">
            <a:avLst>
              <a:gd fmla="val 16667" name="adj"/>
            </a:avLst>
          </a:prstGeom>
          <a:solidFill>
            <a:srgbClr val="00D5C1">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75"/>
          <p:cNvSpPr txBox="1"/>
          <p:nvPr/>
        </p:nvSpPr>
        <p:spPr>
          <a:xfrm>
            <a:off x="4648175" y="2334863"/>
            <a:ext cx="1067700" cy="47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CredHub</a:t>
            </a:r>
            <a:endParaRPr>
              <a:latin typeface="Proxima Nova"/>
              <a:ea typeface="Proxima Nova"/>
              <a:cs typeface="Proxima Nova"/>
              <a:sym typeface="Proxima Nova"/>
            </a:endParaRPr>
          </a:p>
        </p:txBody>
      </p:sp>
      <p:sp>
        <p:nvSpPr>
          <p:cNvPr id="1697" name="Google Shape;1697;p175"/>
          <p:cNvSpPr/>
          <p:nvPr/>
        </p:nvSpPr>
        <p:spPr>
          <a:xfrm>
            <a:off x="1480600" y="1315446"/>
            <a:ext cx="1030800" cy="635400"/>
          </a:xfrm>
          <a:prstGeom prst="roundRect">
            <a:avLst>
              <a:gd fmla="val 16667" name="adj"/>
            </a:avLst>
          </a:prstGeom>
          <a:solidFill>
            <a:srgbClr val="D9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75"/>
          <p:cNvSpPr/>
          <p:nvPr/>
        </p:nvSpPr>
        <p:spPr>
          <a:xfrm>
            <a:off x="3015200" y="951796"/>
            <a:ext cx="1030800" cy="635400"/>
          </a:xfrm>
          <a:prstGeom prst="roundRect">
            <a:avLst>
              <a:gd fmla="val 16667" name="adj"/>
            </a:avLst>
          </a:prstGeom>
          <a:solidFill>
            <a:srgbClr val="D9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75"/>
          <p:cNvSpPr txBox="1"/>
          <p:nvPr/>
        </p:nvSpPr>
        <p:spPr>
          <a:xfrm>
            <a:off x="1462150" y="1395538"/>
            <a:ext cx="1067700" cy="47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CLI</a:t>
            </a:r>
            <a:endParaRPr>
              <a:latin typeface="Proxima Nova"/>
              <a:ea typeface="Proxima Nova"/>
              <a:cs typeface="Proxima Nova"/>
              <a:sym typeface="Proxima Nova"/>
            </a:endParaRPr>
          </a:p>
        </p:txBody>
      </p:sp>
      <p:sp>
        <p:nvSpPr>
          <p:cNvPr id="1700" name="Google Shape;1700;p175"/>
          <p:cNvSpPr txBox="1"/>
          <p:nvPr/>
        </p:nvSpPr>
        <p:spPr>
          <a:xfrm>
            <a:off x="3015200" y="1031900"/>
            <a:ext cx="1067700" cy="47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BOSH</a:t>
            </a:r>
            <a:endParaRPr>
              <a:latin typeface="Proxima Nova"/>
              <a:ea typeface="Proxima Nova"/>
              <a:cs typeface="Proxima Nova"/>
              <a:sym typeface="Proxima Nova"/>
            </a:endParaRPr>
          </a:p>
        </p:txBody>
      </p:sp>
      <p:cxnSp>
        <p:nvCxnSpPr>
          <p:cNvPr id="1701" name="Google Shape;1701;p175"/>
          <p:cNvCxnSpPr>
            <a:stCxn id="1702" idx="3"/>
            <a:endCxn id="1695" idx="1"/>
          </p:cNvCxnSpPr>
          <p:nvPr/>
        </p:nvCxnSpPr>
        <p:spPr>
          <a:xfrm flipH="1" rot="10800000">
            <a:off x="2184300" y="2572400"/>
            <a:ext cx="2284800" cy="5973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1703" name="Google Shape;1703;p175"/>
          <p:cNvCxnSpPr>
            <a:stCxn id="1697" idx="2"/>
            <a:endCxn id="1695" idx="1"/>
          </p:cNvCxnSpPr>
          <p:nvPr/>
        </p:nvCxnSpPr>
        <p:spPr>
          <a:xfrm flipH="1" rot="-5400000">
            <a:off x="2921800" y="1025046"/>
            <a:ext cx="621600" cy="2473200"/>
          </a:xfrm>
          <a:prstGeom prst="curvedConnector2">
            <a:avLst/>
          </a:prstGeom>
          <a:noFill/>
          <a:ln cap="flat" cmpd="sng" w="19050">
            <a:solidFill>
              <a:schemeClr val="dk2"/>
            </a:solidFill>
            <a:prstDash val="solid"/>
            <a:round/>
            <a:headEnd len="med" w="med" type="none"/>
            <a:tailEnd len="med" w="med" type="triangle"/>
          </a:ln>
        </p:spPr>
      </p:cxnSp>
      <p:cxnSp>
        <p:nvCxnSpPr>
          <p:cNvPr id="1704" name="Google Shape;1704;p175"/>
          <p:cNvCxnSpPr>
            <a:stCxn id="1700" idx="1"/>
            <a:endCxn id="1695" idx="1"/>
          </p:cNvCxnSpPr>
          <p:nvPr/>
        </p:nvCxnSpPr>
        <p:spPr>
          <a:xfrm>
            <a:off x="3015200" y="1269500"/>
            <a:ext cx="1453800" cy="1302900"/>
          </a:xfrm>
          <a:prstGeom prst="curvedConnector3">
            <a:avLst>
              <a:gd fmla="val -16379" name="adj1"/>
            </a:avLst>
          </a:prstGeom>
          <a:noFill/>
          <a:ln cap="flat" cmpd="sng" w="19050">
            <a:solidFill>
              <a:schemeClr val="dk2"/>
            </a:solidFill>
            <a:prstDash val="solid"/>
            <a:round/>
            <a:headEnd len="med" w="med" type="none"/>
            <a:tailEnd len="med" w="med" type="triangle"/>
          </a:ln>
        </p:spPr>
      </p:cxnSp>
      <p:sp>
        <p:nvSpPr>
          <p:cNvPr id="1705" name="Google Shape;1705;p175"/>
          <p:cNvSpPr/>
          <p:nvPr/>
        </p:nvSpPr>
        <p:spPr>
          <a:xfrm>
            <a:off x="1171950" y="2852009"/>
            <a:ext cx="1030800" cy="635400"/>
          </a:xfrm>
          <a:prstGeom prst="roundRect">
            <a:avLst>
              <a:gd fmla="val 16667" name="adj"/>
            </a:avLst>
          </a:prstGeom>
          <a:solidFill>
            <a:srgbClr val="D9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75"/>
          <p:cNvSpPr txBox="1"/>
          <p:nvPr/>
        </p:nvSpPr>
        <p:spPr>
          <a:xfrm>
            <a:off x="1153500" y="2932100"/>
            <a:ext cx="1030800" cy="47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REST API</a:t>
            </a:r>
            <a:endParaRPr>
              <a:latin typeface="Proxima Nova"/>
              <a:ea typeface="Proxima Nova"/>
              <a:cs typeface="Proxima Nova"/>
              <a:sym typeface="Proxima Nova"/>
            </a:endParaRPr>
          </a:p>
        </p:txBody>
      </p:sp>
      <p:sp>
        <p:nvSpPr>
          <p:cNvPr id="1706" name="Google Shape;1706;p175"/>
          <p:cNvSpPr txBox="1"/>
          <p:nvPr/>
        </p:nvSpPr>
        <p:spPr>
          <a:xfrm>
            <a:off x="5550425" y="1459463"/>
            <a:ext cx="1342800" cy="47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Authentication Provider</a:t>
            </a:r>
            <a:endParaRPr sz="1100">
              <a:latin typeface="Proxima Nova"/>
              <a:ea typeface="Proxima Nova"/>
              <a:cs typeface="Proxima Nova"/>
              <a:sym typeface="Proxima Nova"/>
            </a:endParaRPr>
          </a:p>
        </p:txBody>
      </p:sp>
      <p:cxnSp>
        <p:nvCxnSpPr>
          <p:cNvPr id="1707" name="Google Shape;1707;p175"/>
          <p:cNvCxnSpPr>
            <a:stCxn id="1695" idx="2"/>
            <a:endCxn id="1708" idx="1"/>
          </p:cNvCxnSpPr>
          <p:nvPr/>
        </p:nvCxnSpPr>
        <p:spPr>
          <a:xfrm flipH="1" rot="-5400000">
            <a:off x="5222975" y="2971013"/>
            <a:ext cx="706200" cy="788100"/>
          </a:xfrm>
          <a:prstGeom prst="curvedConnector2">
            <a:avLst/>
          </a:prstGeom>
          <a:noFill/>
          <a:ln cap="flat" cmpd="sng" w="19050">
            <a:solidFill>
              <a:schemeClr val="dk2"/>
            </a:solidFill>
            <a:prstDash val="solid"/>
            <a:round/>
            <a:headEnd len="med" w="med" type="none"/>
            <a:tailEnd len="med" w="med" type="triangle"/>
          </a:ln>
        </p:spPr>
      </p:cxnSp>
      <p:cxnSp>
        <p:nvCxnSpPr>
          <p:cNvPr id="1709" name="Google Shape;1709;p175"/>
          <p:cNvCxnSpPr>
            <a:stCxn id="1695" idx="0"/>
            <a:endCxn id="1710" idx="1"/>
          </p:cNvCxnSpPr>
          <p:nvPr/>
        </p:nvCxnSpPr>
        <p:spPr>
          <a:xfrm rot="-5400000">
            <a:off x="5027675" y="1276313"/>
            <a:ext cx="1011000" cy="702300"/>
          </a:xfrm>
          <a:prstGeom prst="curvedConnector2">
            <a:avLst/>
          </a:prstGeom>
          <a:noFill/>
          <a:ln cap="flat" cmpd="sng" w="19050">
            <a:solidFill>
              <a:schemeClr val="dk2"/>
            </a:solidFill>
            <a:prstDash val="solid"/>
            <a:round/>
            <a:headEnd len="med" w="med" type="none"/>
            <a:tailEnd len="med" w="med" type="triangle"/>
          </a:ln>
        </p:spPr>
      </p:cxnSp>
      <p:pic>
        <p:nvPicPr>
          <p:cNvPr id="1711" name="Google Shape;1711;p175"/>
          <p:cNvPicPr preferRelativeResize="0"/>
          <p:nvPr/>
        </p:nvPicPr>
        <p:blipFill rotWithShape="1">
          <a:blip r:embed="rId3">
            <a:alphaModFix/>
          </a:blip>
          <a:srcRect b="0" l="4134" r="31664" t="0"/>
          <a:stretch/>
        </p:blipFill>
        <p:spPr>
          <a:xfrm>
            <a:off x="6605250" y="2258038"/>
            <a:ext cx="482314" cy="597300"/>
          </a:xfrm>
          <a:prstGeom prst="rect">
            <a:avLst/>
          </a:prstGeom>
          <a:noFill/>
          <a:ln>
            <a:noFill/>
          </a:ln>
        </p:spPr>
      </p:pic>
      <p:pic>
        <p:nvPicPr>
          <p:cNvPr id="1710" name="Google Shape;1710;p175"/>
          <p:cNvPicPr preferRelativeResize="0"/>
          <p:nvPr/>
        </p:nvPicPr>
        <p:blipFill>
          <a:blip r:embed="rId4">
            <a:alphaModFix/>
          </a:blip>
          <a:stretch>
            <a:fillRect/>
          </a:stretch>
        </p:blipFill>
        <p:spPr>
          <a:xfrm>
            <a:off x="5884386" y="784600"/>
            <a:ext cx="674875" cy="674875"/>
          </a:xfrm>
          <a:prstGeom prst="rect">
            <a:avLst/>
          </a:prstGeom>
          <a:noFill/>
          <a:ln>
            <a:noFill/>
          </a:ln>
        </p:spPr>
      </p:pic>
      <p:pic>
        <p:nvPicPr>
          <p:cNvPr id="1708" name="Google Shape;1708;p175"/>
          <p:cNvPicPr preferRelativeResize="0"/>
          <p:nvPr/>
        </p:nvPicPr>
        <p:blipFill>
          <a:blip r:embed="rId5">
            <a:alphaModFix/>
          </a:blip>
          <a:stretch>
            <a:fillRect/>
          </a:stretch>
        </p:blipFill>
        <p:spPr>
          <a:xfrm>
            <a:off x="5970175" y="3407300"/>
            <a:ext cx="749098" cy="621600"/>
          </a:xfrm>
          <a:prstGeom prst="rect">
            <a:avLst/>
          </a:prstGeom>
          <a:noFill/>
          <a:ln>
            <a:noFill/>
          </a:ln>
        </p:spPr>
      </p:pic>
      <p:sp>
        <p:nvSpPr>
          <p:cNvPr id="1712" name="Google Shape;1712;p175"/>
          <p:cNvSpPr txBox="1"/>
          <p:nvPr/>
        </p:nvSpPr>
        <p:spPr>
          <a:xfrm>
            <a:off x="5853675" y="3990275"/>
            <a:ext cx="1067700" cy="47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Encryption Provider (HSM)</a:t>
            </a:r>
            <a:endParaRPr sz="1100">
              <a:latin typeface="Proxima Nova"/>
              <a:ea typeface="Proxima Nova"/>
              <a:cs typeface="Proxima Nova"/>
              <a:sym typeface="Proxima Nova"/>
            </a:endParaRPr>
          </a:p>
        </p:txBody>
      </p:sp>
      <p:sp>
        <p:nvSpPr>
          <p:cNvPr id="1713" name="Google Shape;1713;p175"/>
          <p:cNvSpPr txBox="1"/>
          <p:nvPr/>
        </p:nvSpPr>
        <p:spPr>
          <a:xfrm>
            <a:off x="6175013" y="2770688"/>
            <a:ext cx="1342800" cy="47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Backing SQL Database</a:t>
            </a:r>
            <a:endParaRPr sz="1100">
              <a:latin typeface="Proxima Nova"/>
              <a:ea typeface="Proxima Nova"/>
              <a:cs typeface="Proxima Nova"/>
              <a:sym typeface="Proxima Nova"/>
            </a:endParaRPr>
          </a:p>
        </p:txBody>
      </p:sp>
      <p:cxnSp>
        <p:nvCxnSpPr>
          <p:cNvPr id="1714" name="Google Shape;1714;p175"/>
          <p:cNvCxnSpPr>
            <a:stCxn id="1695" idx="3"/>
            <a:endCxn id="1711" idx="1"/>
          </p:cNvCxnSpPr>
          <p:nvPr/>
        </p:nvCxnSpPr>
        <p:spPr>
          <a:xfrm flipH="1" rot="10800000">
            <a:off x="5894975" y="2556563"/>
            <a:ext cx="710400" cy="15900"/>
          </a:xfrm>
          <a:prstGeom prst="curvedConnector3">
            <a:avLst>
              <a:gd fmla="val 49991"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Google Shape;1720;p176"/>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Credential Interpolation</a:t>
            </a:r>
            <a:endParaRPr/>
          </a:p>
        </p:txBody>
      </p:sp>
      <p:sp>
        <p:nvSpPr>
          <p:cNvPr id="1721" name="Google Shape;1721;p176"/>
          <p:cNvSpPr txBox="1"/>
          <p:nvPr/>
        </p:nvSpPr>
        <p:spPr>
          <a:xfrm>
            <a:off x="7234025" y="2444938"/>
            <a:ext cx="1133400" cy="6354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CredHub</a:t>
            </a:r>
            <a:endParaRPr>
              <a:solidFill>
                <a:schemeClr val="lt1"/>
              </a:solidFill>
              <a:latin typeface="Proxima Nova"/>
              <a:ea typeface="Proxima Nova"/>
              <a:cs typeface="Proxima Nova"/>
              <a:sym typeface="Proxima Nova"/>
            </a:endParaRPr>
          </a:p>
        </p:txBody>
      </p:sp>
      <p:sp>
        <p:nvSpPr>
          <p:cNvPr id="1722" name="Google Shape;1722;p176"/>
          <p:cNvSpPr txBox="1"/>
          <p:nvPr/>
        </p:nvSpPr>
        <p:spPr>
          <a:xfrm>
            <a:off x="579625" y="889600"/>
            <a:ext cx="4161000" cy="1321500"/>
          </a:xfrm>
          <a:prstGeom prst="rect">
            <a:avLst/>
          </a:prstGeom>
          <a:noFill/>
          <a:ln>
            <a:noFill/>
          </a:ln>
        </p:spPr>
        <p:txBody>
          <a:bodyPr anchorCtr="0" anchor="ctr" bIns="91425" lIns="91425" spcFirstLastPara="1" rIns="91425" wrap="square" tIns="91425">
            <a:noAutofit/>
          </a:bodyPr>
          <a:lstStyle/>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“VCAP_SERVICES”: {</a:t>
            </a:r>
            <a:endParaRPr sz="900">
              <a:solidFill>
                <a:schemeClr val="accent1"/>
              </a:solidFill>
              <a:latin typeface="Source Code Pro"/>
              <a:ea typeface="Source Code Pro"/>
              <a:cs typeface="Source Code Pro"/>
              <a:sym typeface="Source Code Pro"/>
            </a:endParaRPr>
          </a:p>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“my-service”: [{</a:t>
            </a:r>
            <a:endParaRPr sz="900">
              <a:solidFill>
                <a:schemeClr val="accent1"/>
              </a:solidFill>
              <a:latin typeface="Source Code Pro"/>
              <a:ea typeface="Source Code Pro"/>
              <a:cs typeface="Source Code Pro"/>
              <a:sym typeface="Source Code Pro"/>
            </a:endParaRPr>
          </a:p>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“credentials”: {</a:t>
            </a:r>
            <a:endParaRPr sz="900">
              <a:solidFill>
                <a:schemeClr val="accent1"/>
              </a:solidFill>
              <a:latin typeface="Source Code Pro"/>
              <a:ea typeface="Source Code Pro"/>
              <a:cs typeface="Source Code Pro"/>
              <a:sym typeface="Source Code Pro"/>
            </a:endParaRPr>
          </a:p>
          <a:p>
            <a:pPr indent="0" lvl="0" marL="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“credhub-ref”: “/c/my-broker/1111/2222/credentials”</a:t>
            </a:r>
            <a:endParaRPr sz="900">
              <a:solidFill>
                <a:schemeClr val="accent1"/>
              </a:solidFill>
              <a:latin typeface="Source Code Pro"/>
              <a:ea typeface="Source Code Pro"/>
              <a:cs typeface="Source Code Pro"/>
              <a:sym typeface="Source Code Pro"/>
            </a:endParaRPr>
          </a:p>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a:t>
            </a:r>
            <a:endParaRPr sz="900">
              <a:solidFill>
                <a:schemeClr val="accent1"/>
              </a:solidFill>
              <a:latin typeface="Source Code Pro"/>
              <a:ea typeface="Source Code Pro"/>
              <a:cs typeface="Source Code Pro"/>
              <a:sym typeface="Source Code Pro"/>
            </a:endParaRPr>
          </a:p>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a:t>
            </a:r>
            <a:endParaRPr sz="900">
              <a:solidFill>
                <a:schemeClr val="accent1"/>
              </a:solidFill>
              <a:latin typeface="Source Code Pro"/>
              <a:ea typeface="Source Code Pro"/>
              <a:cs typeface="Source Code Pro"/>
              <a:sym typeface="Source Code Pro"/>
            </a:endParaRPr>
          </a:p>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a:t>
            </a:r>
            <a:endParaRPr sz="900"/>
          </a:p>
        </p:txBody>
      </p:sp>
      <p:sp>
        <p:nvSpPr>
          <p:cNvPr id="1723" name="Google Shape;1723;p176"/>
          <p:cNvSpPr txBox="1"/>
          <p:nvPr/>
        </p:nvSpPr>
        <p:spPr>
          <a:xfrm>
            <a:off x="579625" y="2669450"/>
            <a:ext cx="4100700" cy="1619100"/>
          </a:xfrm>
          <a:prstGeom prst="rect">
            <a:avLst/>
          </a:prstGeom>
          <a:noFill/>
          <a:ln>
            <a:noFill/>
          </a:ln>
        </p:spPr>
        <p:txBody>
          <a:bodyPr anchorCtr="0" anchor="ctr" bIns="91425" lIns="91425" spcFirstLastPara="1" rIns="91425" wrap="square" tIns="91425">
            <a:noAutofit/>
          </a:bodyPr>
          <a:lstStyle/>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“VCAP_SERVICES”: {</a:t>
            </a:r>
            <a:endParaRPr sz="900">
              <a:solidFill>
                <a:schemeClr val="accent1"/>
              </a:solidFill>
              <a:latin typeface="Source Code Pro"/>
              <a:ea typeface="Source Code Pro"/>
              <a:cs typeface="Source Code Pro"/>
              <a:sym typeface="Source Code Pro"/>
            </a:endParaRPr>
          </a:p>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“service-name”: [{</a:t>
            </a:r>
            <a:endParaRPr sz="900">
              <a:solidFill>
                <a:schemeClr val="accent1"/>
              </a:solidFill>
              <a:latin typeface="Source Code Pro"/>
              <a:ea typeface="Source Code Pro"/>
              <a:cs typeface="Source Code Pro"/>
              <a:sym typeface="Source Code Pro"/>
            </a:endParaRPr>
          </a:p>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“credentials”: {</a:t>
            </a:r>
            <a:endParaRPr sz="900">
              <a:solidFill>
                <a:schemeClr val="accent1"/>
              </a:solidFill>
              <a:latin typeface="Source Code Pro"/>
              <a:ea typeface="Source Code Pro"/>
              <a:cs typeface="Source Code Pro"/>
              <a:sym typeface="Source Code Pro"/>
            </a:endParaRPr>
          </a:p>
          <a:p>
            <a:pPr indent="0" lvl="0" marL="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“uri”: “https://service-6yQVNrhZVP.example.com”, </a:t>
            </a:r>
            <a:endParaRPr sz="900">
              <a:solidFill>
                <a:schemeClr val="accent1"/>
              </a:solidFill>
              <a:latin typeface="Source Code Pro"/>
              <a:ea typeface="Source Code Pro"/>
              <a:cs typeface="Source Code Pro"/>
              <a:sym typeface="Source Code Pro"/>
            </a:endParaRPr>
          </a:p>
          <a:p>
            <a:pPr indent="0" lvl="0" marL="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“username”: “VofTuQk2BH”,</a:t>
            </a:r>
            <a:endParaRPr sz="900">
              <a:solidFill>
                <a:schemeClr val="accent1"/>
              </a:solidFill>
              <a:latin typeface="Source Code Pro"/>
              <a:ea typeface="Source Code Pro"/>
              <a:cs typeface="Source Code Pro"/>
              <a:sym typeface="Source Code Pro"/>
            </a:endParaRPr>
          </a:p>
          <a:p>
            <a:pPr indent="0" lvl="0" marL="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“password”: “fRqah7Wygi”</a:t>
            </a:r>
            <a:endParaRPr sz="900">
              <a:solidFill>
                <a:schemeClr val="accent1"/>
              </a:solidFill>
              <a:latin typeface="Source Code Pro"/>
              <a:ea typeface="Source Code Pro"/>
              <a:cs typeface="Source Code Pro"/>
              <a:sym typeface="Source Code Pro"/>
            </a:endParaRPr>
          </a:p>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a:t>
            </a:r>
            <a:endParaRPr sz="900">
              <a:solidFill>
                <a:schemeClr val="accent1"/>
              </a:solidFill>
              <a:latin typeface="Source Code Pro"/>
              <a:ea typeface="Source Code Pro"/>
              <a:cs typeface="Source Code Pro"/>
              <a:sym typeface="Source Code Pro"/>
            </a:endParaRPr>
          </a:p>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  }]</a:t>
            </a:r>
            <a:endParaRPr sz="900">
              <a:solidFill>
                <a:schemeClr val="accent1"/>
              </a:solidFill>
              <a:latin typeface="Source Code Pro"/>
              <a:ea typeface="Source Code Pro"/>
              <a:cs typeface="Source Code Pro"/>
              <a:sym typeface="Source Code Pro"/>
            </a:endParaRPr>
          </a:p>
          <a:p>
            <a:pPr indent="-342900" lvl="0" marL="342900" rtl="0" algn="l">
              <a:lnSpc>
                <a:spcPct val="110000"/>
              </a:lnSpc>
              <a:spcBef>
                <a:spcPts val="0"/>
              </a:spcBef>
              <a:spcAft>
                <a:spcPts val="0"/>
              </a:spcAft>
              <a:buNone/>
            </a:pPr>
            <a:r>
              <a:rPr lang="en" sz="900">
                <a:solidFill>
                  <a:schemeClr val="accent1"/>
                </a:solidFill>
                <a:latin typeface="Source Code Pro"/>
                <a:ea typeface="Source Code Pro"/>
                <a:cs typeface="Source Code Pro"/>
                <a:sym typeface="Source Code Pro"/>
              </a:rPr>
              <a:t>}</a:t>
            </a:r>
            <a:endParaRPr sz="900"/>
          </a:p>
        </p:txBody>
      </p:sp>
      <p:sp>
        <p:nvSpPr>
          <p:cNvPr id="1724" name="Google Shape;1724;p176"/>
          <p:cNvSpPr txBox="1"/>
          <p:nvPr/>
        </p:nvSpPr>
        <p:spPr>
          <a:xfrm>
            <a:off x="6110075" y="1723375"/>
            <a:ext cx="1597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POST /interpolate</a:t>
            </a:r>
            <a:endParaRPr sz="1200">
              <a:latin typeface="Proxima Nova"/>
              <a:ea typeface="Proxima Nova"/>
              <a:cs typeface="Proxima Nova"/>
              <a:sym typeface="Proxima Nova"/>
            </a:endParaRPr>
          </a:p>
        </p:txBody>
      </p:sp>
      <p:sp>
        <p:nvSpPr>
          <p:cNvPr id="1725" name="Google Shape;1725;p176"/>
          <p:cNvSpPr txBox="1"/>
          <p:nvPr/>
        </p:nvSpPr>
        <p:spPr>
          <a:xfrm>
            <a:off x="6011600" y="3303250"/>
            <a:ext cx="2232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interpolated credentials</a:t>
            </a:r>
            <a:endParaRPr sz="1200">
              <a:latin typeface="Proxima Nova"/>
              <a:ea typeface="Proxima Nova"/>
              <a:cs typeface="Proxima Nova"/>
              <a:sym typeface="Proxima Nova"/>
            </a:endParaRPr>
          </a:p>
        </p:txBody>
      </p:sp>
      <p:cxnSp>
        <p:nvCxnSpPr>
          <p:cNvPr id="1726" name="Google Shape;1726;p176"/>
          <p:cNvCxnSpPr>
            <a:stCxn id="1722" idx="3"/>
            <a:endCxn id="1721" idx="1"/>
          </p:cNvCxnSpPr>
          <p:nvPr/>
        </p:nvCxnSpPr>
        <p:spPr>
          <a:xfrm>
            <a:off x="4740625" y="1550350"/>
            <a:ext cx="2493300" cy="1212300"/>
          </a:xfrm>
          <a:prstGeom prst="curvedConnector3">
            <a:avLst>
              <a:gd fmla="val 50002" name="adj1"/>
            </a:avLst>
          </a:prstGeom>
          <a:noFill/>
          <a:ln cap="flat" cmpd="sng" w="19050">
            <a:solidFill>
              <a:srgbClr val="434343"/>
            </a:solidFill>
            <a:prstDash val="solid"/>
            <a:round/>
            <a:headEnd len="med" w="med" type="none"/>
            <a:tailEnd len="med" w="med" type="triangle"/>
          </a:ln>
        </p:spPr>
      </p:cxnSp>
      <p:cxnSp>
        <p:nvCxnSpPr>
          <p:cNvPr id="1727" name="Google Shape;1727;p176"/>
          <p:cNvCxnSpPr>
            <a:stCxn id="1721" idx="1"/>
            <a:endCxn id="1723" idx="3"/>
          </p:cNvCxnSpPr>
          <p:nvPr/>
        </p:nvCxnSpPr>
        <p:spPr>
          <a:xfrm flipH="1">
            <a:off x="4680425" y="2762638"/>
            <a:ext cx="2553600" cy="716400"/>
          </a:xfrm>
          <a:prstGeom prst="curvedConnector3">
            <a:avLst>
              <a:gd fmla="val 50002" name="adj1"/>
            </a:avLst>
          </a:prstGeom>
          <a:noFill/>
          <a:ln cap="flat" cmpd="sng" w="19050">
            <a:solidFill>
              <a:srgbClr val="434343"/>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177"/>
          <p:cNvSpPr/>
          <p:nvPr/>
        </p:nvSpPr>
        <p:spPr>
          <a:xfrm>
            <a:off x="6825850" y="1549463"/>
            <a:ext cx="1597800" cy="1257300"/>
          </a:xfrm>
          <a:prstGeom prst="roundRect">
            <a:avLst>
              <a:gd fmla="val 16667" name="adj"/>
            </a:avLst>
          </a:prstGeom>
          <a:solidFill>
            <a:srgbClr val="0E9FDA"/>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Diego Cell</a:t>
            </a:r>
            <a:endParaRPr/>
          </a:p>
        </p:txBody>
      </p:sp>
      <p:sp>
        <p:nvSpPr>
          <p:cNvPr id="1734" name="Google Shape;1734;p177"/>
          <p:cNvSpPr/>
          <p:nvPr/>
        </p:nvSpPr>
        <p:spPr>
          <a:xfrm>
            <a:off x="3461825" y="1512113"/>
            <a:ext cx="1597800" cy="1257300"/>
          </a:xfrm>
          <a:prstGeom prst="roundRect">
            <a:avLst>
              <a:gd fmla="val 16667" name="adj"/>
            </a:avLst>
          </a:prstGeom>
          <a:solidFill>
            <a:srgbClr val="0E9F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Diego</a:t>
            </a:r>
            <a:endParaRPr/>
          </a:p>
        </p:txBody>
      </p:sp>
      <p:sp>
        <p:nvSpPr>
          <p:cNvPr id="1735" name="Google Shape;1735;p177"/>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Assisted Credential Resolution</a:t>
            </a:r>
            <a:endParaRPr/>
          </a:p>
        </p:txBody>
      </p:sp>
      <p:sp>
        <p:nvSpPr>
          <p:cNvPr id="1736" name="Google Shape;1736;p177"/>
          <p:cNvSpPr/>
          <p:nvPr/>
        </p:nvSpPr>
        <p:spPr>
          <a:xfrm>
            <a:off x="3651650" y="3630225"/>
            <a:ext cx="1133400" cy="619500"/>
          </a:xfrm>
          <a:prstGeom prst="roundRect">
            <a:avLst>
              <a:gd fmla="val 16667" name="adj"/>
            </a:avLst>
          </a:prstGeom>
          <a:solidFill>
            <a:srgbClr val="0E9F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CredHub</a:t>
            </a:r>
            <a:endParaRPr/>
          </a:p>
        </p:txBody>
      </p:sp>
      <p:sp>
        <p:nvSpPr>
          <p:cNvPr id="1737" name="Google Shape;1737;p177"/>
          <p:cNvSpPr/>
          <p:nvPr/>
        </p:nvSpPr>
        <p:spPr>
          <a:xfrm>
            <a:off x="7175950" y="2250752"/>
            <a:ext cx="897600" cy="417600"/>
          </a:xfrm>
          <a:prstGeom prst="roundRect">
            <a:avLst>
              <a:gd fmla="val 16667" name="adj"/>
            </a:avLst>
          </a:prstGeom>
          <a:solidFill>
            <a:srgbClr val="86C87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App</a:t>
            </a:r>
            <a:endParaRPr/>
          </a:p>
        </p:txBody>
      </p:sp>
      <p:sp>
        <p:nvSpPr>
          <p:cNvPr id="1738" name="Google Shape;1738;p177"/>
          <p:cNvSpPr txBox="1"/>
          <p:nvPr/>
        </p:nvSpPr>
        <p:spPr>
          <a:xfrm rot="-804827">
            <a:off x="2304654" y="1294436"/>
            <a:ext cx="897483" cy="33311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cf push</a:t>
            </a:r>
            <a:endParaRPr sz="1200">
              <a:latin typeface="Proxima Nova"/>
              <a:ea typeface="Proxima Nova"/>
              <a:cs typeface="Proxima Nova"/>
              <a:sym typeface="Proxima Nova"/>
            </a:endParaRPr>
          </a:p>
        </p:txBody>
      </p:sp>
      <p:sp>
        <p:nvSpPr>
          <p:cNvPr id="1739" name="Google Shape;1739;p177"/>
          <p:cNvSpPr txBox="1"/>
          <p:nvPr/>
        </p:nvSpPr>
        <p:spPr>
          <a:xfrm rot="-803849">
            <a:off x="5362144" y="1526875"/>
            <a:ext cx="959409" cy="3330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create env</a:t>
            </a:r>
            <a:endParaRPr sz="1200">
              <a:latin typeface="Proxima Nova"/>
              <a:ea typeface="Proxima Nova"/>
              <a:cs typeface="Proxima Nova"/>
              <a:sym typeface="Proxima Nova"/>
            </a:endParaRPr>
          </a:p>
        </p:txBody>
      </p:sp>
      <p:cxnSp>
        <p:nvCxnSpPr>
          <p:cNvPr id="1740" name="Google Shape;1740;p177"/>
          <p:cNvCxnSpPr/>
          <p:nvPr/>
        </p:nvCxnSpPr>
        <p:spPr>
          <a:xfrm>
            <a:off x="3853216" y="2763525"/>
            <a:ext cx="0" cy="862200"/>
          </a:xfrm>
          <a:prstGeom prst="straightConnector1">
            <a:avLst/>
          </a:prstGeom>
          <a:noFill/>
          <a:ln cap="flat" cmpd="sng" w="19050">
            <a:solidFill>
              <a:srgbClr val="434343"/>
            </a:solidFill>
            <a:prstDash val="solid"/>
            <a:round/>
            <a:headEnd len="med" w="med" type="none"/>
            <a:tailEnd len="med" w="med" type="triangle"/>
          </a:ln>
        </p:spPr>
      </p:cxnSp>
      <p:sp>
        <p:nvSpPr>
          <p:cNvPr id="1741" name="Google Shape;1741;p177"/>
          <p:cNvSpPr txBox="1"/>
          <p:nvPr/>
        </p:nvSpPr>
        <p:spPr>
          <a:xfrm rot="-930479">
            <a:off x="2473517" y="3008902"/>
            <a:ext cx="1597770" cy="33313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POST /interpolate</a:t>
            </a:r>
            <a:endParaRPr sz="1200">
              <a:latin typeface="Proxima Nova"/>
              <a:ea typeface="Proxima Nova"/>
              <a:cs typeface="Proxima Nova"/>
              <a:sym typeface="Proxima Nova"/>
            </a:endParaRPr>
          </a:p>
        </p:txBody>
      </p:sp>
      <p:cxnSp>
        <p:nvCxnSpPr>
          <p:cNvPr id="1742" name="Google Shape;1742;p177"/>
          <p:cNvCxnSpPr/>
          <p:nvPr/>
        </p:nvCxnSpPr>
        <p:spPr>
          <a:xfrm flipH="1" rot="10800000">
            <a:off x="4634266" y="2780275"/>
            <a:ext cx="8700" cy="839100"/>
          </a:xfrm>
          <a:prstGeom prst="straightConnector1">
            <a:avLst/>
          </a:prstGeom>
          <a:noFill/>
          <a:ln cap="flat" cmpd="sng" w="19050">
            <a:solidFill>
              <a:srgbClr val="434343"/>
            </a:solidFill>
            <a:prstDash val="solid"/>
            <a:round/>
            <a:headEnd len="med" w="med" type="none"/>
            <a:tailEnd len="med" w="med" type="triangle"/>
          </a:ln>
        </p:spPr>
      </p:cxnSp>
      <p:sp>
        <p:nvSpPr>
          <p:cNvPr id="1743" name="Google Shape;1743;p177"/>
          <p:cNvSpPr txBox="1"/>
          <p:nvPr/>
        </p:nvSpPr>
        <p:spPr>
          <a:xfrm rot="-936148">
            <a:off x="4651216" y="3008978"/>
            <a:ext cx="1514716" cy="3330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VCAP_SERVICES</a:t>
            </a:r>
            <a:endParaRPr sz="1200">
              <a:latin typeface="Proxima Nova"/>
              <a:ea typeface="Proxima Nova"/>
              <a:cs typeface="Proxima Nova"/>
              <a:sym typeface="Proxima Nova"/>
            </a:endParaRPr>
          </a:p>
        </p:txBody>
      </p:sp>
      <p:sp>
        <p:nvSpPr>
          <p:cNvPr id="1744" name="Google Shape;1744;p177"/>
          <p:cNvSpPr/>
          <p:nvPr/>
        </p:nvSpPr>
        <p:spPr>
          <a:xfrm>
            <a:off x="813875" y="1564450"/>
            <a:ext cx="1133400" cy="619500"/>
          </a:xfrm>
          <a:prstGeom prst="roundRect">
            <a:avLst>
              <a:gd fmla="val 16667" name="adj"/>
            </a:avLst>
          </a:prstGeom>
          <a:solidFill>
            <a:srgbClr val="0E9F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Cloud</a:t>
            </a:r>
            <a:endParaRPr>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lt1"/>
                </a:solidFill>
                <a:latin typeface="Proxima Nova"/>
                <a:ea typeface="Proxima Nova"/>
                <a:cs typeface="Proxima Nova"/>
                <a:sym typeface="Proxima Nova"/>
              </a:rPr>
              <a:t>Controller</a:t>
            </a:r>
            <a:endParaRPr/>
          </a:p>
        </p:txBody>
      </p:sp>
      <p:cxnSp>
        <p:nvCxnSpPr>
          <p:cNvPr id="1745" name="Google Shape;1745;p177"/>
          <p:cNvCxnSpPr>
            <a:stCxn id="1734" idx="3"/>
            <a:endCxn id="1737" idx="1"/>
          </p:cNvCxnSpPr>
          <p:nvPr/>
        </p:nvCxnSpPr>
        <p:spPr>
          <a:xfrm>
            <a:off x="5059625" y="2140763"/>
            <a:ext cx="2116200" cy="318900"/>
          </a:xfrm>
          <a:prstGeom prst="curvedConnector3">
            <a:avLst>
              <a:gd fmla="val 50003" name="adj1"/>
            </a:avLst>
          </a:prstGeom>
          <a:noFill/>
          <a:ln cap="flat" cmpd="sng" w="19050">
            <a:solidFill>
              <a:srgbClr val="434343"/>
            </a:solidFill>
            <a:prstDash val="solid"/>
            <a:round/>
            <a:headEnd len="med" w="med" type="none"/>
            <a:tailEnd len="med" w="med" type="triangle"/>
          </a:ln>
        </p:spPr>
      </p:cxnSp>
      <p:cxnSp>
        <p:nvCxnSpPr>
          <p:cNvPr id="1746" name="Google Shape;1746;p177"/>
          <p:cNvCxnSpPr>
            <a:stCxn id="1744" idx="3"/>
            <a:endCxn id="1734" idx="1"/>
          </p:cNvCxnSpPr>
          <p:nvPr/>
        </p:nvCxnSpPr>
        <p:spPr>
          <a:xfrm>
            <a:off x="1947275" y="1874200"/>
            <a:ext cx="1514700" cy="266700"/>
          </a:xfrm>
          <a:prstGeom prst="curvedConnector3">
            <a:avLst>
              <a:gd fmla="val 49995" name="adj1"/>
            </a:avLst>
          </a:prstGeom>
          <a:noFill/>
          <a:ln cap="flat" cmpd="sng" w="19050">
            <a:solidFill>
              <a:srgbClr val="434343"/>
            </a:solidFill>
            <a:prstDash val="solid"/>
            <a:round/>
            <a:headEnd len="med" w="med" type="none"/>
            <a:tailEnd len="med" w="med" type="triangle"/>
          </a:ln>
        </p:spPr>
      </p:cxnSp>
      <p:sp>
        <p:nvSpPr>
          <p:cNvPr id="1747" name="Google Shape;1747;p177"/>
          <p:cNvSpPr txBox="1"/>
          <p:nvPr/>
        </p:nvSpPr>
        <p:spPr>
          <a:xfrm rot="-933103">
            <a:off x="2826818" y="3179697"/>
            <a:ext cx="1133499" cy="4175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V##P_#####</a:t>
            </a:r>
            <a:endParaRPr/>
          </a:p>
        </p:txBody>
      </p:sp>
      <p:sp>
        <p:nvSpPr>
          <p:cNvPr id="1748" name="Google Shape;1748;p177"/>
          <p:cNvSpPr txBox="1"/>
          <p:nvPr/>
        </p:nvSpPr>
        <p:spPr>
          <a:xfrm rot="-829129">
            <a:off x="5337686" y="1692485"/>
            <a:ext cx="1514743" cy="3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VCAP_SERVICES</a:t>
            </a:r>
            <a:endParaRPr sz="1200">
              <a:latin typeface="Proxima Nova"/>
              <a:ea typeface="Proxima Nova"/>
              <a:cs typeface="Proxima Nova"/>
              <a:sym typeface="Proxima Nova"/>
            </a:endParaRPr>
          </a:p>
        </p:txBody>
      </p:sp>
      <p:sp>
        <p:nvSpPr>
          <p:cNvPr id="1749" name="Google Shape;1749;p177"/>
          <p:cNvSpPr txBox="1"/>
          <p:nvPr/>
        </p:nvSpPr>
        <p:spPr>
          <a:xfrm rot="-809072">
            <a:off x="2215348" y="1467086"/>
            <a:ext cx="1133446" cy="4176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V##P_#####</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1000"/>
                                        <p:tgtEl>
                                          <p:spTgt spid="1734"/>
                                        </p:tgtEl>
                                      </p:cBhvr>
                                    </p:animEffect>
                                  </p:childTnLst>
                                </p:cTn>
                              </p:par>
                              <p:par>
                                <p:cTn fill="hold" nodeType="withEffect" presetClass="entr" presetID="10" presetSubtype="0">
                                  <p:stCondLst>
                                    <p:cond delay="0"/>
                                  </p:stCondLst>
                                  <p:childTnLst>
                                    <p:set>
                                      <p:cBhvr>
                                        <p:cTn dur="1" fill="hold">
                                          <p:stCondLst>
                                            <p:cond delay="0"/>
                                          </p:stCondLst>
                                        </p:cTn>
                                        <p:tgtEl>
                                          <p:spTgt spid="1744"/>
                                        </p:tgtEl>
                                        <p:attrNameLst>
                                          <p:attrName>style.visibility</p:attrName>
                                        </p:attrNameLst>
                                      </p:cBhvr>
                                      <p:to>
                                        <p:strVal val="visible"/>
                                      </p:to>
                                    </p:set>
                                    <p:animEffect filter="fade" transition="in">
                                      <p:cBhvr>
                                        <p:cTn dur="1000"/>
                                        <p:tgtEl>
                                          <p:spTgt spid="1744"/>
                                        </p:tgtEl>
                                      </p:cBhvr>
                                    </p:animEffect>
                                  </p:childTnLst>
                                </p:cTn>
                              </p:par>
                              <p:par>
                                <p:cTn fill="hold" nodeType="with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1000"/>
                                        <p:tgtEl>
                                          <p:spTgt spid="1736"/>
                                        </p:tgtEl>
                                      </p:cBhvr>
                                    </p:animEffect>
                                  </p:childTnLst>
                                </p:cTn>
                              </p:par>
                              <p:par>
                                <p:cTn fill="hold" nodeType="with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1000"/>
                                        <p:tgtEl>
                                          <p:spTgt spid="1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gtEl>
                                        <p:attrNameLst>
                                          <p:attrName>style.visibility</p:attrName>
                                        </p:attrNameLst>
                                      </p:cBhvr>
                                      <p:to>
                                        <p:strVal val="visible"/>
                                      </p:to>
                                    </p:set>
                                    <p:animEffect filter="fade" transition="in">
                                      <p:cBhvr>
                                        <p:cTn dur="1000"/>
                                        <p:tgtEl>
                                          <p:spTgt spid="1738"/>
                                        </p:tgtEl>
                                      </p:cBhvr>
                                    </p:animEffect>
                                  </p:childTnLst>
                                </p:cTn>
                              </p:par>
                              <p:par>
                                <p:cTn fill="hold" nodeType="withEffect" presetClass="entr" presetID="10" presetSubtype="0">
                                  <p:stCondLst>
                                    <p:cond delay="0"/>
                                  </p:stCondLst>
                                  <p:childTnLst>
                                    <p:set>
                                      <p:cBhvr>
                                        <p:cTn dur="1" fill="hold">
                                          <p:stCondLst>
                                            <p:cond delay="0"/>
                                          </p:stCondLst>
                                        </p:cTn>
                                        <p:tgtEl>
                                          <p:spTgt spid="1749"/>
                                        </p:tgtEl>
                                        <p:attrNameLst>
                                          <p:attrName>style.visibility</p:attrName>
                                        </p:attrNameLst>
                                      </p:cBhvr>
                                      <p:to>
                                        <p:strVal val="visible"/>
                                      </p:to>
                                    </p:set>
                                    <p:animEffect filter="fade" transition="in">
                                      <p:cBhvr>
                                        <p:cTn dur="1000"/>
                                        <p:tgtEl>
                                          <p:spTgt spid="1749"/>
                                        </p:tgtEl>
                                      </p:cBhvr>
                                    </p:animEffect>
                                  </p:childTnLst>
                                </p:cTn>
                              </p:par>
                              <p:par>
                                <p:cTn fill="hold" nodeType="withEffect" presetClass="entr" presetID="10" presetSubtype="0">
                                  <p:stCondLst>
                                    <p:cond delay="0"/>
                                  </p:stCondLst>
                                  <p:childTnLst>
                                    <p:set>
                                      <p:cBhvr>
                                        <p:cTn dur="1" fill="hold">
                                          <p:stCondLst>
                                            <p:cond delay="0"/>
                                          </p:stCondLst>
                                        </p:cTn>
                                        <p:tgtEl>
                                          <p:spTgt spid="1746"/>
                                        </p:tgtEl>
                                        <p:attrNameLst>
                                          <p:attrName>style.visibility</p:attrName>
                                        </p:attrNameLst>
                                      </p:cBhvr>
                                      <p:to>
                                        <p:strVal val="visible"/>
                                      </p:to>
                                    </p:set>
                                    <p:animEffect filter="fade" transition="in">
                                      <p:cBhvr>
                                        <p:cTn dur="1000"/>
                                        <p:tgtEl>
                                          <p:spTgt spid="1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1"/>
                                        </p:tgtEl>
                                        <p:attrNameLst>
                                          <p:attrName>style.visibility</p:attrName>
                                        </p:attrNameLst>
                                      </p:cBhvr>
                                      <p:to>
                                        <p:strVal val="visible"/>
                                      </p:to>
                                    </p:set>
                                    <p:animEffect filter="fade" transition="in">
                                      <p:cBhvr>
                                        <p:cTn dur="1000"/>
                                        <p:tgtEl>
                                          <p:spTgt spid="1741"/>
                                        </p:tgtEl>
                                      </p:cBhvr>
                                    </p:animEffect>
                                  </p:childTnLst>
                                </p:cTn>
                              </p:par>
                              <p:par>
                                <p:cTn fill="hold" nodeType="with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1000"/>
                                        <p:tgtEl>
                                          <p:spTgt spid="1747"/>
                                        </p:tgtEl>
                                      </p:cBhvr>
                                    </p:animEffect>
                                  </p:childTnLst>
                                </p:cTn>
                              </p:par>
                              <p:par>
                                <p:cTn fill="hold" nodeType="with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1000"/>
                                        <p:tgtEl>
                                          <p:spTgt spid="1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1000"/>
                                        <p:tgtEl>
                                          <p:spTgt spid="1742"/>
                                        </p:tgtEl>
                                      </p:cBhvr>
                                    </p:animEffect>
                                  </p:childTnLst>
                                </p:cTn>
                              </p:par>
                              <p:par>
                                <p:cTn fill="hold" nodeType="withEffect" presetClass="entr" presetID="10" presetSubtype="0">
                                  <p:stCondLst>
                                    <p:cond delay="0"/>
                                  </p:stCondLst>
                                  <p:childTnLst>
                                    <p:set>
                                      <p:cBhvr>
                                        <p:cTn dur="1" fill="hold">
                                          <p:stCondLst>
                                            <p:cond delay="0"/>
                                          </p:stCondLst>
                                        </p:cTn>
                                        <p:tgtEl>
                                          <p:spTgt spid="1743"/>
                                        </p:tgtEl>
                                        <p:attrNameLst>
                                          <p:attrName>style.visibility</p:attrName>
                                        </p:attrNameLst>
                                      </p:cBhvr>
                                      <p:to>
                                        <p:strVal val="visible"/>
                                      </p:to>
                                    </p:set>
                                    <p:animEffect filter="fade" transition="in">
                                      <p:cBhvr>
                                        <p:cTn dur="1000"/>
                                        <p:tgtEl>
                                          <p:spTgt spid="1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1000"/>
                                        <p:tgtEl>
                                          <p:spTgt spid="1739"/>
                                        </p:tgtEl>
                                      </p:cBhvr>
                                    </p:animEffect>
                                  </p:childTnLst>
                                </p:cTn>
                              </p:par>
                              <p:par>
                                <p:cTn fill="hold" nodeType="withEffect" presetClass="entr" presetID="10" presetSubtype="0">
                                  <p:stCondLst>
                                    <p:cond delay="0"/>
                                  </p:stCondLst>
                                  <p:childTnLst>
                                    <p:set>
                                      <p:cBhvr>
                                        <p:cTn dur="1" fill="hold">
                                          <p:stCondLst>
                                            <p:cond delay="0"/>
                                          </p:stCondLst>
                                        </p:cTn>
                                        <p:tgtEl>
                                          <p:spTgt spid="1748"/>
                                        </p:tgtEl>
                                        <p:attrNameLst>
                                          <p:attrName>style.visibility</p:attrName>
                                        </p:attrNameLst>
                                      </p:cBhvr>
                                      <p:to>
                                        <p:strVal val="visible"/>
                                      </p:to>
                                    </p:set>
                                    <p:animEffect filter="fade" transition="in">
                                      <p:cBhvr>
                                        <p:cTn dur="1000"/>
                                        <p:tgtEl>
                                          <p:spTgt spid="1748"/>
                                        </p:tgtEl>
                                      </p:cBhvr>
                                    </p:animEffect>
                                  </p:childTnLst>
                                </p:cTn>
                              </p:par>
                              <p:par>
                                <p:cTn fill="hold" nodeType="withEffect" presetClass="entr" presetID="10" presetSubtype="0">
                                  <p:stCondLst>
                                    <p:cond delay="0"/>
                                  </p:stCondLst>
                                  <p:childTnLst>
                                    <p:set>
                                      <p:cBhvr>
                                        <p:cTn dur="1" fill="hold">
                                          <p:stCondLst>
                                            <p:cond delay="0"/>
                                          </p:stCondLst>
                                        </p:cTn>
                                        <p:tgtEl>
                                          <p:spTgt spid="1745"/>
                                        </p:tgtEl>
                                        <p:attrNameLst>
                                          <p:attrName>style.visibility</p:attrName>
                                        </p:attrNameLst>
                                      </p:cBhvr>
                                      <p:to>
                                        <p:strVal val="visible"/>
                                      </p:to>
                                    </p:set>
                                    <p:animEffect filter="fade" transition="in">
                                      <p:cBhvr>
                                        <p:cTn dur="1000"/>
                                        <p:tgtEl>
                                          <p:spTgt spid="1745"/>
                                        </p:tgtEl>
                                      </p:cBhvr>
                                    </p:animEffect>
                                  </p:childTnLst>
                                </p:cTn>
                              </p:par>
                              <p:par>
                                <p:cTn fill="hold" nodeType="withEffect" presetClass="entr" presetID="10" presetSubtype="0">
                                  <p:stCondLst>
                                    <p:cond delay="0"/>
                                  </p:stCondLst>
                                  <p:childTnLst>
                                    <p:set>
                                      <p:cBhvr>
                                        <p:cTn dur="1" fill="hold">
                                          <p:stCondLst>
                                            <p:cond delay="0"/>
                                          </p:stCondLst>
                                        </p:cTn>
                                        <p:tgtEl>
                                          <p:spTgt spid="1737"/>
                                        </p:tgtEl>
                                        <p:attrNameLst>
                                          <p:attrName>style.visibility</p:attrName>
                                        </p:attrNameLst>
                                      </p:cBhvr>
                                      <p:to>
                                        <p:strVal val="visible"/>
                                      </p:to>
                                    </p:set>
                                    <p:animEffect filter="fade" transition="in">
                                      <p:cBhvr>
                                        <p:cTn dur="1000"/>
                                        <p:tgtEl>
                                          <p:spTgt spid="17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4" name="Shape 1754"/>
        <p:cNvGrpSpPr/>
        <p:nvPr/>
      </p:nvGrpSpPr>
      <p:grpSpPr>
        <a:xfrm>
          <a:off x="0" y="0"/>
          <a:ext cx="0" cy="0"/>
          <a:chOff x="0" y="0"/>
          <a:chExt cx="0" cy="0"/>
        </a:xfrm>
      </p:grpSpPr>
      <p:sp>
        <p:nvSpPr>
          <p:cNvPr id="1755" name="Google Shape;1755;p178"/>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Non-Assisted Credential Resolution</a:t>
            </a:r>
            <a:endParaRPr/>
          </a:p>
        </p:txBody>
      </p:sp>
      <p:sp>
        <p:nvSpPr>
          <p:cNvPr id="1756" name="Google Shape;1756;p178"/>
          <p:cNvSpPr txBox="1"/>
          <p:nvPr/>
        </p:nvSpPr>
        <p:spPr>
          <a:xfrm>
            <a:off x="216325" y="3549525"/>
            <a:ext cx="5607900" cy="9780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rgbClr val="C7C8D2"/>
                </a:solidFill>
                <a:latin typeface="Proxima Nova"/>
                <a:ea typeface="Proxima Nova"/>
                <a:cs typeface="Proxima Nova"/>
                <a:sym typeface="Proxima Nova"/>
              </a:rPr>
              <a:t>Spring applications using Spring Cloud Connectors or Spring Boot </a:t>
            </a:r>
            <a:r>
              <a:rPr lang="en" sz="1600">
                <a:solidFill>
                  <a:srgbClr val="C7C8D2"/>
                </a:solidFill>
                <a:latin typeface="Source Code Pro"/>
                <a:ea typeface="Source Code Pro"/>
                <a:cs typeface="Source Code Pro"/>
                <a:sym typeface="Source Code Pro"/>
              </a:rPr>
              <a:t>${vcap.service.}</a:t>
            </a:r>
            <a:r>
              <a:rPr lang="en" sz="1600">
                <a:solidFill>
                  <a:srgbClr val="C7C8D2"/>
                </a:solidFill>
                <a:latin typeface="Proxima Nova"/>
                <a:ea typeface="Proxima Nova"/>
                <a:cs typeface="Proxima Nova"/>
                <a:sym typeface="Proxima Nova"/>
              </a:rPr>
              <a:t> properties will have framework support to automate resolution</a:t>
            </a:r>
            <a:endParaRPr sz="1600">
              <a:solidFill>
                <a:srgbClr val="C7C8D2"/>
              </a:solidFill>
              <a:latin typeface="Proxima Nova"/>
              <a:ea typeface="Proxima Nova"/>
              <a:cs typeface="Proxima Nova"/>
              <a:sym typeface="Proxima Nova"/>
            </a:endParaRPr>
          </a:p>
          <a:p>
            <a:pPr indent="0" lvl="0" marL="0" rtl="0" algn="l">
              <a:spcBef>
                <a:spcPts val="0"/>
              </a:spcBef>
              <a:spcAft>
                <a:spcPts val="0"/>
              </a:spcAft>
              <a:buNone/>
            </a:pPr>
            <a:r>
              <a:t/>
            </a:r>
            <a:endParaRPr sz="1600"/>
          </a:p>
        </p:txBody>
      </p:sp>
      <p:sp>
        <p:nvSpPr>
          <p:cNvPr id="1757" name="Google Shape;1757;p178"/>
          <p:cNvSpPr/>
          <p:nvPr/>
        </p:nvSpPr>
        <p:spPr>
          <a:xfrm>
            <a:off x="6674500" y="3595663"/>
            <a:ext cx="1133400" cy="619500"/>
          </a:xfrm>
          <a:prstGeom prst="roundRect">
            <a:avLst>
              <a:gd fmla="val 16667" name="adj"/>
            </a:avLst>
          </a:prstGeom>
          <a:solidFill>
            <a:srgbClr val="0E9F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CredHub</a:t>
            </a:r>
            <a:endParaRPr/>
          </a:p>
        </p:txBody>
      </p:sp>
      <p:cxnSp>
        <p:nvCxnSpPr>
          <p:cNvPr id="1758" name="Google Shape;1758;p178"/>
          <p:cNvCxnSpPr/>
          <p:nvPr/>
        </p:nvCxnSpPr>
        <p:spPr>
          <a:xfrm>
            <a:off x="6876066" y="2728963"/>
            <a:ext cx="0" cy="862200"/>
          </a:xfrm>
          <a:prstGeom prst="straightConnector1">
            <a:avLst/>
          </a:prstGeom>
          <a:noFill/>
          <a:ln cap="flat" cmpd="sng" w="19050">
            <a:solidFill>
              <a:srgbClr val="434343"/>
            </a:solidFill>
            <a:prstDash val="solid"/>
            <a:round/>
            <a:headEnd len="med" w="med" type="none"/>
            <a:tailEnd len="med" w="med" type="triangle"/>
          </a:ln>
        </p:spPr>
      </p:cxnSp>
      <p:sp>
        <p:nvSpPr>
          <p:cNvPr id="1759" name="Google Shape;1759;p178"/>
          <p:cNvSpPr txBox="1"/>
          <p:nvPr/>
        </p:nvSpPr>
        <p:spPr>
          <a:xfrm rot="-930479">
            <a:off x="5496367" y="2974340"/>
            <a:ext cx="1597770" cy="33313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POST /interpolate</a:t>
            </a:r>
            <a:endParaRPr sz="1200">
              <a:solidFill>
                <a:schemeClr val="dk1"/>
              </a:solidFill>
              <a:latin typeface="Proxima Nova"/>
              <a:ea typeface="Proxima Nova"/>
              <a:cs typeface="Proxima Nova"/>
              <a:sym typeface="Proxima Nova"/>
            </a:endParaRPr>
          </a:p>
        </p:txBody>
      </p:sp>
      <p:cxnSp>
        <p:nvCxnSpPr>
          <p:cNvPr id="1760" name="Google Shape;1760;p178"/>
          <p:cNvCxnSpPr/>
          <p:nvPr/>
        </p:nvCxnSpPr>
        <p:spPr>
          <a:xfrm flipH="1" rot="10800000">
            <a:off x="7657116" y="2745713"/>
            <a:ext cx="8700" cy="839100"/>
          </a:xfrm>
          <a:prstGeom prst="straightConnector1">
            <a:avLst/>
          </a:prstGeom>
          <a:noFill/>
          <a:ln cap="flat" cmpd="sng" w="19050">
            <a:solidFill>
              <a:srgbClr val="434343"/>
            </a:solidFill>
            <a:prstDash val="solid"/>
            <a:round/>
            <a:headEnd len="med" w="med" type="none"/>
            <a:tailEnd len="med" w="med" type="triangle"/>
          </a:ln>
        </p:spPr>
      </p:cxnSp>
      <p:sp>
        <p:nvSpPr>
          <p:cNvPr id="1761" name="Google Shape;1761;p178"/>
          <p:cNvSpPr txBox="1"/>
          <p:nvPr/>
        </p:nvSpPr>
        <p:spPr>
          <a:xfrm rot="-936148">
            <a:off x="7674066" y="2974416"/>
            <a:ext cx="1514716" cy="3330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VCAP_SERVICES</a:t>
            </a:r>
            <a:endParaRPr sz="1200">
              <a:solidFill>
                <a:schemeClr val="dk1"/>
              </a:solidFill>
              <a:latin typeface="Proxima Nova"/>
              <a:ea typeface="Proxima Nova"/>
              <a:cs typeface="Proxima Nova"/>
              <a:sym typeface="Proxima Nova"/>
            </a:endParaRPr>
          </a:p>
        </p:txBody>
      </p:sp>
      <p:sp>
        <p:nvSpPr>
          <p:cNvPr id="1762" name="Google Shape;1762;p178"/>
          <p:cNvSpPr txBox="1"/>
          <p:nvPr/>
        </p:nvSpPr>
        <p:spPr>
          <a:xfrm rot="-933103">
            <a:off x="5849668" y="3145134"/>
            <a:ext cx="1133499" cy="4175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V##P_#####</a:t>
            </a:r>
            <a:endParaRPr>
              <a:solidFill>
                <a:schemeClr val="dk1"/>
              </a:solidFill>
            </a:endParaRPr>
          </a:p>
        </p:txBody>
      </p:sp>
      <p:pic>
        <p:nvPicPr>
          <p:cNvPr id="1763" name="Google Shape;1763;p178"/>
          <p:cNvPicPr preferRelativeResize="0"/>
          <p:nvPr/>
        </p:nvPicPr>
        <p:blipFill rotWithShape="1">
          <a:blip r:embed="rId3">
            <a:alphaModFix/>
          </a:blip>
          <a:srcRect b="0" l="0" r="0" t="0"/>
          <a:stretch/>
        </p:blipFill>
        <p:spPr>
          <a:xfrm>
            <a:off x="323535" y="3241597"/>
            <a:ext cx="621095" cy="410393"/>
          </a:xfrm>
          <a:prstGeom prst="rect">
            <a:avLst/>
          </a:prstGeom>
          <a:noFill/>
          <a:ln>
            <a:noFill/>
          </a:ln>
        </p:spPr>
      </p:pic>
      <p:pic>
        <p:nvPicPr>
          <p:cNvPr descr="C:\Users\sdunn\Documents\Pivotal\brand\logo\project icons\spring-boot.png" id="1764" name="Google Shape;1764;p178"/>
          <p:cNvPicPr preferRelativeResize="0"/>
          <p:nvPr/>
        </p:nvPicPr>
        <p:blipFill rotWithShape="1">
          <a:blip r:embed="rId4">
            <a:alphaModFix/>
          </a:blip>
          <a:srcRect b="0" l="0" r="0" t="0"/>
          <a:stretch/>
        </p:blipFill>
        <p:spPr>
          <a:xfrm>
            <a:off x="1167274" y="3185577"/>
            <a:ext cx="522459" cy="522459"/>
          </a:xfrm>
          <a:prstGeom prst="rect">
            <a:avLst/>
          </a:prstGeom>
          <a:noFill/>
          <a:ln>
            <a:noFill/>
          </a:ln>
        </p:spPr>
      </p:pic>
      <p:sp>
        <p:nvSpPr>
          <p:cNvPr id="1765" name="Google Shape;1765;p178"/>
          <p:cNvSpPr/>
          <p:nvPr/>
        </p:nvSpPr>
        <p:spPr>
          <a:xfrm>
            <a:off x="6469175" y="1494450"/>
            <a:ext cx="1597800" cy="1257300"/>
          </a:xfrm>
          <a:prstGeom prst="roundRect">
            <a:avLst>
              <a:gd fmla="val 16667" name="adj"/>
            </a:avLst>
          </a:prstGeom>
          <a:solidFill>
            <a:srgbClr val="0E9FDA"/>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Diego Cell</a:t>
            </a:r>
            <a:endParaRPr/>
          </a:p>
        </p:txBody>
      </p:sp>
      <p:sp>
        <p:nvSpPr>
          <p:cNvPr id="1766" name="Google Shape;1766;p178"/>
          <p:cNvSpPr/>
          <p:nvPr/>
        </p:nvSpPr>
        <p:spPr>
          <a:xfrm>
            <a:off x="3105150" y="1457100"/>
            <a:ext cx="1597800" cy="1257300"/>
          </a:xfrm>
          <a:prstGeom prst="roundRect">
            <a:avLst>
              <a:gd fmla="val 16667" name="adj"/>
            </a:avLst>
          </a:prstGeom>
          <a:solidFill>
            <a:srgbClr val="0E9F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Diego</a:t>
            </a:r>
            <a:endParaRPr/>
          </a:p>
        </p:txBody>
      </p:sp>
      <p:sp>
        <p:nvSpPr>
          <p:cNvPr id="1767" name="Google Shape;1767;p178"/>
          <p:cNvSpPr/>
          <p:nvPr/>
        </p:nvSpPr>
        <p:spPr>
          <a:xfrm>
            <a:off x="6819275" y="2195740"/>
            <a:ext cx="897600" cy="417600"/>
          </a:xfrm>
          <a:prstGeom prst="roundRect">
            <a:avLst>
              <a:gd fmla="val 16667" name="adj"/>
            </a:avLst>
          </a:prstGeom>
          <a:solidFill>
            <a:srgbClr val="86C87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App</a:t>
            </a:r>
            <a:endParaRPr/>
          </a:p>
        </p:txBody>
      </p:sp>
      <p:sp>
        <p:nvSpPr>
          <p:cNvPr id="1768" name="Google Shape;1768;p178"/>
          <p:cNvSpPr txBox="1"/>
          <p:nvPr/>
        </p:nvSpPr>
        <p:spPr>
          <a:xfrm rot="-804827">
            <a:off x="1947979" y="1239424"/>
            <a:ext cx="897483" cy="33311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cf push</a:t>
            </a:r>
            <a:endParaRPr sz="1200">
              <a:solidFill>
                <a:schemeClr val="dk1"/>
              </a:solidFill>
              <a:latin typeface="Proxima Nova"/>
              <a:ea typeface="Proxima Nova"/>
              <a:cs typeface="Proxima Nova"/>
              <a:sym typeface="Proxima Nova"/>
            </a:endParaRPr>
          </a:p>
        </p:txBody>
      </p:sp>
      <p:sp>
        <p:nvSpPr>
          <p:cNvPr id="1769" name="Google Shape;1769;p178"/>
          <p:cNvSpPr txBox="1"/>
          <p:nvPr/>
        </p:nvSpPr>
        <p:spPr>
          <a:xfrm rot="-803849">
            <a:off x="5005469" y="1471862"/>
            <a:ext cx="959409" cy="3330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create env</a:t>
            </a:r>
            <a:endParaRPr sz="1200">
              <a:solidFill>
                <a:schemeClr val="dk1"/>
              </a:solidFill>
              <a:latin typeface="Proxima Nova"/>
              <a:ea typeface="Proxima Nova"/>
              <a:cs typeface="Proxima Nova"/>
              <a:sym typeface="Proxima Nova"/>
            </a:endParaRPr>
          </a:p>
        </p:txBody>
      </p:sp>
      <p:sp>
        <p:nvSpPr>
          <p:cNvPr id="1770" name="Google Shape;1770;p178"/>
          <p:cNvSpPr/>
          <p:nvPr/>
        </p:nvSpPr>
        <p:spPr>
          <a:xfrm>
            <a:off x="457200" y="1509438"/>
            <a:ext cx="1133400" cy="619500"/>
          </a:xfrm>
          <a:prstGeom prst="roundRect">
            <a:avLst>
              <a:gd fmla="val 16667" name="adj"/>
            </a:avLst>
          </a:prstGeom>
          <a:solidFill>
            <a:srgbClr val="0E9F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Cloud</a:t>
            </a:r>
            <a:endParaRPr>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lt1"/>
                </a:solidFill>
                <a:latin typeface="Proxima Nova"/>
                <a:ea typeface="Proxima Nova"/>
                <a:cs typeface="Proxima Nova"/>
                <a:sym typeface="Proxima Nova"/>
              </a:rPr>
              <a:t>Controller</a:t>
            </a:r>
            <a:endParaRPr/>
          </a:p>
        </p:txBody>
      </p:sp>
      <p:cxnSp>
        <p:nvCxnSpPr>
          <p:cNvPr id="1771" name="Google Shape;1771;p178"/>
          <p:cNvCxnSpPr>
            <a:stCxn id="1766" idx="3"/>
            <a:endCxn id="1767" idx="1"/>
          </p:cNvCxnSpPr>
          <p:nvPr/>
        </p:nvCxnSpPr>
        <p:spPr>
          <a:xfrm>
            <a:off x="4702950" y="2085750"/>
            <a:ext cx="2116200" cy="318900"/>
          </a:xfrm>
          <a:prstGeom prst="curvedConnector3">
            <a:avLst>
              <a:gd fmla="val 50003" name="adj1"/>
            </a:avLst>
          </a:prstGeom>
          <a:noFill/>
          <a:ln cap="flat" cmpd="sng" w="19050">
            <a:solidFill>
              <a:srgbClr val="434343"/>
            </a:solidFill>
            <a:prstDash val="solid"/>
            <a:round/>
            <a:headEnd len="med" w="med" type="none"/>
            <a:tailEnd len="med" w="med" type="triangle"/>
          </a:ln>
        </p:spPr>
      </p:cxnSp>
      <p:cxnSp>
        <p:nvCxnSpPr>
          <p:cNvPr id="1772" name="Google Shape;1772;p178"/>
          <p:cNvCxnSpPr>
            <a:stCxn id="1770" idx="3"/>
            <a:endCxn id="1766" idx="1"/>
          </p:cNvCxnSpPr>
          <p:nvPr/>
        </p:nvCxnSpPr>
        <p:spPr>
          <a:xfrm>
            <a:off x="1590600" y="1819188"/>
            <a:ext cx="1514700" cy="266700"/>
          </a:xfrm>
          <a:prstGeom prst="curvedConnector3">
            <a:avLst>
              <a:gd fmla="val 49995" name="adj1"/>
            </a:avLst>
          </a:prstGeom>
          <a:noFill/>
          <a:ln cap="flat" cmpd="sng" w="19050">
            <a:solidFill>
              <a:srgbClr val="434343"/>
            </a:solidFill>
            <a:prstDash val="solid"/>
            <a:round/>
            <a:headEnd len="med" w="med" type="none"/>
            <a:tailEnd len="med" w="med" type="triangle"/>
          </a:ln>
        </p:spPr>
      </p:cxnSp>
      <p:sp>
        <p:nvSpPr>
          <p:cNvPr id="1773" name="Google Shape;1773;p178"/>
          <p:cNvSpPr txBox="1"/>
          <p:nvPr/>
        </p:nvSpPr>
        <p:spPr>
          <a:xfrm rot="-829129">
            <a:off x="4981011" y="1637473"/>
            <a:ext cx="1514743" cy="3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VCAP_SERVICES</a:t>
            </a:r>
            <a:endParaRPr sz="1200">
              <a:solidFill>
                <a:schemeClr val="dk1"/>
              </a:solidFill>
              <a:latin typeface="Proxima Nova"/>
              <a:ea typeface="Proxima Nova"/>
              <a:cs typeface="Proxima Nova"/>
              <a:sym typeface="Proxima Nova"/>
            </a:endParaRPr>
          </a:p>
        </p:txBody>
      </p:sp>
      <p:sp>
        <p:nvSpPr>
          <p:cNvPr id="1774" name="Google Shape;1774;p178"/>
          <p:cNvSpPr txBox="1"/>
          <p:nvPr/>
        </p:nvSpPr>
        <p:spPr>
          <a:xfrm rot="-809072">
            <a:off x="1858673" y="1412074"/>
            <a:ext cx="1133446" cy="4176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V##P_#####</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9" name="Shape 1779"/>
        <p:cNvGrpSpPr/>
        <p:nvPr/>
      </p:nvGrpSpPr>
      <p:grpSpPr>
        <a:xfrm>
          <a:off x="0" y="0"/>
          <a:ext cx="0" cy="0"/>
          <a:chOff x="0" y="0"/>
          <a:chExt cx="0" cy="0"/>
        </a:xfrm>
      </p:grpSpPr>
      <p:sp>
        <p:nvSpPr>
          <p:cNvPr id="1780" name="Google Shape;1780;p179"/>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Benefits of Using CredHub</a:t>
            </a:r>
            <a:endParaRPr/>
          </a:p>
        </p:txBody>
      </p:sp>
      <p:sp>
        <p:nvSpPr>
          <p:cNvPr id="1781" name="Google Shape;1781;p179"/>
          <p:cNvSpPr txBox="1"/>
          <p:nvPr>
            <p:ph idx="1" type="body"/>
          </p:nvPr>
        </p:nvSpPr>
        <p:spPr>
          <a:xfrm>
            <a:off x="458200" y="1205200"/>
            <a:ext cx="3827100" cy="37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Cloud Controller database (encrypted)</a:t>
            </a:r>
            <a:endParaRPr sz="1600"/>
          </a:p>
          <a:p>
            <a:pPr indent="0" lvl="0" marL="0" rtl="0" algn="l">
              <a:spcBef>
                <a:spcPts val="1000"/>
              </a:spcBef>
              <a:spcAft>
                <a:spcPts val="0"/>
              </a:spcAft>
              <a:buNone/>
            </a:pPr>
            <a:r>
              <a:rPr lang="en" sz="1600"/>
              <a:t>Cloud Controller REST API responses</a:t>
            </a:r>
            <a:endParaRPr sz="1600"/>
          </a:p>
          <a:p>
            <a:pPr indent="-330200" lvl="0" marL="457200" rtl="0" algn="l">
              <a:spcBef>
                <a:spcPts val="1000"/>
              </a:spcBef>
              <a:spcAft>
                <a:spcPts val="0"/>
              </a:spcAft>
              <a:buSzPts val="1600"/>
              <a:buFont typeface="Source Code Pro"/>
              <a:buChar char="●"/>
            </a:pPr>
            <a:r>
              <a:rPr lang="en" sz="1600">
                <a:latin typeface="Source Code Pro"/>
                <a:ea typeface="Source Code Pro"/>
                <a:cs typeface="Source Code Pro"/>
                <a:sym typeface="Source Code Pro"/>
              </a:rPr>
              <a:t>/v2/apps/:guid/env</a:t>
            </a:r>
            <a:endParaRPr sz="1600">
              <a:latin typeface="Source Code Pro"/>
              <a:ea typeface="Source Code Pro"/>
              <a:cs typeface="Source Code Pro"/>
              <a:sym typeface="Source Code Pro"/>
            </a:endParaRPr>
          </a:p>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/v2/service_bindings/:guid</a:t>
            </a:r>
            <a:endParaRPr sz="1600">
              <a:latin typeface="Source Code Pro"/>
              <a:ea typeface="Source Code Pro"/>
              <a:cs typeface="Source Code Pro"/>
              <a:sym typeface="Source Code Pro"/>
            </a:endParaRPr>
          </a:p>
          <a:p>
            <a:pPr indent="0" lvl="0" marL="0" rtl="0" algn="l">
              <a:spcBef>
                <a:spcPts val="1000"/>
              </a:spcBef>
              <a:spcAft>
                <a:spcPts val="0"/>
              </a:spcAft>
              <a:buNone/>
            </a:pPr>
            <a:r>
              <a:rPr lang="en" sz="1600"/>
              <a:t>Staged application droplets</a:t>
            </a:r>
            <a:endParaRPr sz="1600"/>
          </a:p>
          <a:p>
            <a:pPr indent="0" lvl="0" marL="0" rtl="0" algn="l">
              <a:spcBef>
                <a:spcPts val="1000"/>
              </a:spcBef>
              <a:spcAft>
                <a:spcPts val="0"/>
              </a:spcAft>
              <a:buNone/>
            </a:pPr>
            <a:r>
              <a:rPr lang="en" sz="1600">
                <a:latin typeface="Source Code Pro"/>
                <a:ea typeface="Source Code Pro"/>
                <a:cs typeface="Source Code Pro"/>
                <a:sym typeface="Source Code Pro"/>
              </a:rPr>
              <a:t>cf ssh</a:t>
            </a:r>
            <a:endParaRPr sz="1600"/>
          </a:p>
          <a:p>
            <a:pPr indent="0" lvl="0" marL="0" rtl="0" algn="l">
              <a:spcBef>
                <a:spcPts val="1000"/>
              </a:spcBef>
              <a:spcAft>
                <a:spcPts val="1000"/>
              </a:spcAft>
              <a:buNone/>
            </a:pPr>
            <a:r>
              <a:t/>
            </a:r>
            <a:endParaRPr sz="1600"/>
          </a:p>
        </p:txBody>
      </p:sp>
      <p:pic>
        <p:nvPicPr>
          <p:cNvPr id="1782" name="Google Shape;1782;p179"/>
          <p:cNvPicPr preferRelativeResize="0"/>
          <p:nvPr/>
        </p:nvPicPr>
        <p:blipFill>
          <a:blip r:embed="rId3">
            <a:alphaModFix/>
          </a:blip>
          <a:stretch>
            <a:fillRect/>
          </a:stretch>
        </p:blipFill>
        <p:spPr>
          <a:xfrm flipH="1">
            <a:off x="316100" y="1310643"/>
            <a:ext cx="219750" cy="219750"/>
          </a:xfrm>
          <a:prstGeom prst="rect">
            <a:avLst/>
          </a:prstGeom>
          <a:noFill/>
          <a:ln>
            <a:noFill/>
          </a:ln>
        </p:spPr>
      </p:pic>
      <p:pic>
        <p:nvPicPr>
          <p:cNvPr id="1783" name="Google Shape;1783;p179"/>
          <p:cNvPicPr preferRelativeResize="0"/>
          <p:nvPr/>
        </p:nvPicPr>
        <p:blipFill>
          <a:blip r:embed="rId3">
            <a:alphaModFix/>
          </a:blip>
          <a:stretch>
            <a:fillRect/>
          </a:stretch>
        </p:blipFill>
        <p:spPr>
          <a:xfrm flipH="1">
            <a:off x="316100" y="1696884"/>
            <a:ext cx="219750" cy="219750"/>
          </a:xfrm>
          <a:prstGeom prst="rect">
            <a:avLst/>
          </a:prstGeom>
          <a:noFill/>
          <a:ln>
            <a:noFill/>
          </a:ln>
        </p:spPr>
      </p:pic>
      <p:pic>
        <p:nvPicPr>
          <p:cNvPr id="1784" name="Google Shape;1784;p179"/>
          <p:cNvPicPr preferRelativeResize="0"/>
          <p:nvPr/>
        </p:nvPicPr>
        <p:blipFill>
          <a:blip r:embed="rId3">
            <a:alphaModFix/>
          </a:blip>
          <a:stretch>
            <a:fillRect/>
          </a:stretch>
        </p:blipFill>
        <p:spPr>
          <a:xfrm flipH="1">
            <a:off x="316108" y="2726715"/>
            <a:ext cx="219750" cy="219750"/>
          </a:xfrm>
          <a:prstGeom prst="rect">
            <a:avLst/>
          </a:prstGeom>
          <a:noFill/>
          <a:ln>
            <a:noFill/>
          </a:ln>
        </p:spPr>
      </p:pic>
      <p:pic>
        <p:nvPicPr>
          <p:cNvPr id="1785" name="Google Shape;1785;p179"/>
          <p:cNvPicPr preferRelativeResize="0"/>
          <p:nvPr/>
        </p:nvPicPr>
        <p:blipFill>
          <a:blip r:embed="rId3">
            <a:alphaModFix/>
          </a:blip>
          <a:stretch>
            <a:fillRect/>
          </a:stretch>
        </p:blipFill>
        <p:spPr>
          <a:xfrm flipH="1">
            <a:off x="316100" y="3137410"/>
            <a:ext cx="219750" cy="219750"/>
          </a:xfrm>
          <a:prstGeom prst="rect">
            <a:avLst/>
          </a:prstGeom>
          <a:noFill/>
          <a:ln>
            <a:noFill/>
          </a:ln>
        </p:spPr>
      </p:pic>
      <p:sp>
        <p:nvSpPr>
          <p:cNvPr id="1786" name="Google Shape;1786;p179"/>
          <p:cNvSpPr txBox="1"/>
          <p:nvPr>
            <p:ph idx="1" type="body"/>
          </p:nvPr>
        </p:nvSpPr>
        <p:spPr>
          <a:xfrm>
            <a:off x="316100" y="799300"/>
            <a:ext cx="3827100" cy="405900"/>
          </a:xfrm>
          <a:prstGeom prst="rect">
            <a:avLst/>
          </a:prstGeom>
        </p:spPr>
        <p:txBody>
          <a:bodyPr anchorCtr="0" anchor="t" bIns="91425" lIns="91425" spcFirstLastPara="1" rIns="91425" wrap="square" tIns="91425">
            <a:noAutofit/>
          </a:bodyPr>
          <a:lstStyle/>
          <a:p>
            <a:pPr indent="-342900" lvl="0" marL="342900" rtl="0" algn="ctr">
              <a:lnSpc>
                <a:spcPct val="110000"/>
              </a:lnSpc>
              <a:spcBef>
                <a:spcPts val="0"/>
              </a:spcBef>
              <a:spcAft>
                <a:spcPts val="1000"/>
              </a:spcAft>
              <a:buNone/>
            </a:pPr>
            <a:r>
              <a:rPr b="1" lang="en">
                <a:solidFill>
                  <a:srgbClr val="434343"/>
                </a:solidFill>
              </a:rPr>
              <a:t>Assisted Mode</a:t>
            </a:r>
            <a:endParaRPr b="1">
              <a:solidFill>
                <a:srgbClr val="434343"/>
              </a:solidFill>
            </a:endParaRPr>
          </a:p>
        </p:txBody>
      </p:sp>
      <p:sp>
        <p:nvSpPr>
          <p:cNvPr id="1787" name="Google Shape;1787;p179"/>
          <p:cNvSpPr txBox="1"/>
          <p:nvPr>
            <p:ph idx="1" type="body"/>
          </p:nvPr>
        </p:nvSpPr>
        <p:spPr>
          <a:xfrm>
            <a:off x="4742625" y="788600"/>
            <a:ext cx="3827100" cy="405900"/>
          </a:xfrm>
          <a:prstGeom prst="rect">
            <a:avLst/>
          </a:prstGeom>
        </p:spPr>
        <p:txBody>
          <a:bodyPr anchorCtr="0" anchor="t" bIns="91425" lIns="91425" spcFirstLastPara="1" rIns="91425" wrap="square" tIns="91425">
            <a:noAutofit/>
          </a:bodyPr>
          <a:lstStyle/>
          <a:p>
            <a:pPr indent="-342900" lvl="0" marL="342900" rtl="0" algn="ctr">
              <a:lnSpc>
                <a:spcPct val="110000"/>
              </a:lnSpc>
              <a:spcBef>
                <a:spcPts val="0"/>
              </a:spcBef>
              <a:spcAft>
                <a:spcPts val="1000"/>
              </a:spcAft>
              <a:buNone/>
            </a:pPr>
            <a:r>
              <a:rPr b="1" lang="en">
                <a:solidFill>
                  <a:srgbClr val="434343"/>
                </a:solidFill>
              </a:rPr>
              <a:t>Non-Assisted Mode</a:t>
            </a:r>
            <a:endParaRPr b="1">
              <a:solidFill>
                <a:srgbClr val="434343"/>
              </a:solidFill>
            </a:endParaRPr>
          </a:p>
        </p:txBody>
      </p:sp>
      <p:sp>
        <p:nvSpPr>
          <p:cNvPr id="1788" name="Google Shape;1788;p179"/>
          <p:cNvSpPr txBox="1"/>
          <p:nvPr>
            <p:ph idx="1" type="body"/>
          </p:nvPr>
        </p:nvSpPr>
        <p:spPr>
          <a:xfrm>
            <a:off x="4962375" y="1205200"/>
            <a:ext cx="4059300" cy="28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Cloud Controller database (encrypted)</a:t>
            </a:r>
            <a:endParaRPr sz="1600"/>
          </a:p>
          <a:p>
            <a:pPr indent="0" lvl="0" marL="0" rtl="0" algn="l">
              <a:spcBef>
                <a:spcPts val="1000"/>
              </a:spcBef>
              <a:spcAft>
                <a:spcPts val="0"/>
              </a:spcAft>
              <a:buNone/>
            </a:pPr>
            <a:r>
              <a:rPr lang="en" sz="1600"/>
              <a:t>Cloud Controller REST API responses</a:t>
            </a:r>
            <a:endParaRPr sz="1600"/>
          </a:p>
          <a:p>
            <a:pPr indent="-330200" lvl="0" marL="457200" rtl="0" algn="l">
              <a:spcBef>
                <a:spcPts val="1000"/>
              </a:spcBef>
              <a:spcAft>
                <a:spcPts val="0"/>
              </a:spcAft>
              <a:buSzPts val="1600"/>
              <a:buFont typeface="Source Code Pro"/>
              <a:buChar char="●"/>
            </a:pPr>
            <a:r>
              <a:rPr lang="en" sz="1600">
                <a:latin typeface="Source Code Pro"/>
                <a:ea typeface="Source Code Pro"/>
                <a:cs typeface="Source Code Pro"/>
                <a:sym typeface="Source Code Pro"/>
              </a:rPr>
              <a:t>/v2/apps/:guid/env</a:t>
            </a:r>
            <a:endParaRPr sz="1600">
              <a:latin typeface="Source Code Pro"/>
              <a:ea typeface="Source Code Pro"/>
              <a:cs typeface="Source Code Pro"/>
              <a:sym typeface="Source Code Pro"/>
            </a:endParaRPr>
          </a:p>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/v2/service_bindings/:guid</a:t>
            </a:r>
            <a:endParaRPr sz="1600">
              <a:latin typeface="Source Code Pro"/>
              <a:ea typeface="Source Code Pro"/>
              <a:cs typeface="Source Code Pro"/>
              <a:sym typeface="Source Code Pro"/>
            </a:endParaRPr>
          </a:p>
          <a:p>
            <a:pPr indent="0" lvl="0" marL="0" rtl="0" algn="l">
              <a:spcBef>
                <a:spcPts val="1000"/>
              </a:spcBef>
              <a:spcAft>
                <a:spcPts val="0"/>
              </a:spcAft>
              <a:buNone/>
            </a:pPr>
            <a:r>
              <a:rPr lang="en" sz="1600"/>
              <a:t>Staged application droplets</a:t>
            </a:r>
            <a:endParaRPr sz="1600"/>
          </a:p>
          <a:p>
            <a:pPr indent="0" lvl="0" marL="0" rtl="0" algn="l">
              <a:spcBef>
                <a:spcPts val="1000"/>
              </a:spcBef>
              <a:spcAft>
                <a:spcPts val="0"/>
              </a:spcAft>
              <a:buNone/>
            </a:pPr>
            <a:r>
              <a:rPr lang="en" sz="1600">
                <a:latin typeface="Source Code Pro"/>
                <a:ea typeface="Source Code Pro"/>
                <a:cs typeface="Source Code Pro"/>
                <a:sym typeface="Source Code Pro"/>
              </a:rPr>
              <a:t>cf ssh</a:t>
            </a:r>
            <a:endParaRPr sz="1600">
              <a:latin typeface="Source Code Pro"/>
              <a:ea typeface="Source Code Pro"/>
              <a:cs typeface="Source Code Pro"/>
              <a:sym typeface="Source Code Pro"/>
            </a:endParaRPr>
          </a:p>
          <a:p>
            <a:pPr indent="0" lvl="0" marL="0" rtl="0" algn="l">
              <a:spcBef>
                <a:spcPts val="1000"/>
              </a:spcBef>
              <a:spcAft>
                <a:spcPts val="0"/>
              </a:spcAft>
              <a:buNone/>
            </a:pPr>
            <a:r>
              <a:rPr lang="en" sz="1600"/>
              <a:t>Manual</a:t>
            </a:r>
            <a:r>
              <a:rPr lang="en" sz="1600">
                <a:latin typeface="Source Code Pro"/>
                <a:ea typeface="Source Code Pro"/>
                <a:cs typeface="Source Code Pro"/>
                <a:sym typeface="Source Code Pro"/>
              </a:rPr>
              <a:t> ssh</a:t>
            </a:r>
            <a:endParaRPr sz="1600">
              <a:latin typeface="Source Code Pro"/>
              <a:ea typeface="Source Code Pro"/>
              <a:cs typeface="Source Code Pro"/>
              <a:sym typeface="Source Code Pro"/>
            </a:endParaRPr>
          </a:p>
          <a:p>
            <a:pPr indent="0" lvl="0" marL="0" rtl="0" algn="l">
              <a:spcBef>
                <a:spcPts val="1000"/>
              </a:spcBef>
              <a:spcAft>
                <a:spcPts val="0"/>
              </a:spcAft>
              <a:buNone/>
            </a:pPr>
            <a:r>
              <a:rPr lang="en" sz="1600"/>
              <a:t>Process Environment</a:t>
            </a:r>
            <a:endParaRPr sz="1600"/>
          </a:p>
          <a:p>
            <a:pPr indent="0" lvl="0" marL="0" rtl="0" algn="l">
              <a:spcBef>
                <a:spcPts val="1000"/>
              </a:spcBef>
              <a:spcAft>
                <a:spcPts val="0"/>
              </a:spcAft>
              <a:buNone/>
            </a:pPr>
            <a:r>
              <a:rPr lang="en" sz="1600"/>
              <a:t>Application Memory</a:t>
            </a:r>
            <a:endParaRPr sz="1600"/>
          </a:p>
          <a:p>
            <a:pPr indent="0" lvl="0" marL="0" rtl="0" algn="l">
              <a:spcBef>
                <a:spcPts val="1000"/>
              </a:spcBef>
              <a:spcAft>
                <a:spcPts val="1000"/>
              </a:spcAft>
              <a:buNone/>
            </a:pPr>
            <a:r>
              <a:t/>
            </a:r>
            <a:endParaRPr sz="1600"/>
          </a:p>
        </p:txBody>
      </p:sp>
      <p:pic>
        <p:nvPicPr>
          <p:cNvPr id="1789" name="Google Shape;1789;p179"/>
          <p:cNvPicPr preferRelativeResize="0"/>
          <p:nvPr/>
        </p:nvPicPr>
        <p:blipFill>
          <a:blip r:embed="rId3">
            <a:alphaModFix/>
          </a:blip>
          <a:stretch>
            <a:fillRect/>
          </a:stretch>
        </p:blipFill>
        <p:spPr>
          <a:xfrm flipH="1">
            <a:off x="4810483" y="1310654"/>
            <a:ext cx="219750" cy="219750"/>
          </a:xfrm>
          <a:prstGeom prst="rect">
            <a:avLst/>
          </a:prstGeom>
          <a:noFill/>
          <a:ln>
            <a:noFill/>
          </a:ln>
        </p:spPr>
      </p:pic>
      <p:pic>
        <p:nvPicPr>
          <p:cNvPr id="1790" name="Google Shape;1790;p179"/>
          <p:cNvPicPr preferRelativeResize="0"/>
          <p:nvPr/>
        </p:nvPicPr>
        <p:blipFill>
          <a:blip r:embed="rId3">
            <a:alphaModFix/>
          </a:blip>
          <a:stretch>
            <a:fillRect/>
          </a:stretch>
        </p:blipFill>
        <p:spPr>
          <a:xfrm flipH="1">
            <a:off x="4810483" y="1677129"/>
            <a:ext cx="219750" cy="219750"/>
          </a:xfrm>
          <a:prstGeom prst="rect">
            <a:avLst/>
          </a:prstGeom>
          <a:noFill/>
          <a:ln>
            <a:noFill/>
          </a:ln>
        </p:spPr>
      </p:pic>
      <p:pic>
        <p:nvPicPr>
          <p:cNvPr id="1791" name="Google Shape;1791;p179"/>
          <p:cNvPicPr preferRelativeResize="0"/>
          <p:nvPr/>
        </p:nvPicPr>
        <p:blipFill>
          <a:blip r:embed="rId3">
            <a:alphaModFix/>
          </a:blip>
          <a:stretch>
            <a:fillRect/>
          </a:stretch>
        </p:blipFill>
        <p:spPr>
          <a:xfrm flipH="1">
            <a:off x="4810475" y="2743842"/>
            <a:ext cx="219750" cy="219750"/>
          </a:xfrm>
          <a:prstGeom prst="rect">
            <a:avLst/>
          </a:prstGeom>
          <a:noFill/>
          <a:ln>
            <a:noFill/>
          </a:ln>
        </p:spPr>
      </p:pic>
      <p:pic>
        <p:nvPicPr>
          <p:cNvPr id="1792" name="Google Shape;1792;p179"/>
          <p:cNvPicPr preferRelativeResize="0"/>
          <p:nvPr/>
        </p:nvPicPr>
        <p:blipFill>
          <a:blip r:embed="rId3">
            <a:alphaModFix/>
          </a:blip>
          <a:stretch>
            <a:fillRect/>
          </a:stretch>
        </p:blipFill>
        <p:spPr>
          <a:xfrm flipH="1">
            <a:off x="4810475" y="3137393"/>
            <a:ext cx="219750" cy="219750"/>
          </a:xfrm>
          <a:prstGeom prst="rect">
            <a:avLst/>
          </a:prstGeom>
          <a:noFill/>
          <a:ln>
            <a:noFill/>
          </a:ln>
        </p:spPr>
      </p:pic>
      <p:pic>
        <p:nvPicPr>
          <p:cNvPr id="1793" name="Google Shape;1793;p179"/>
          <p:cNvPicPr preferRelativeResize="0"/>
          <p:nvPr/>
        </p:nvPicPr>
        <p:blipFill>
          <a:blip r:embed="rId3">
            <a:alphaModFix/>
          </a:blip>
          <a:stretch>
            <a:fillRect/>
          </a:stretch>
        </p:blipFill>
        <p:spPr>
          <a:xfrm flipH="1">
            <a:off x="4810475" y="3524155"/>
            <a:ext cx="219750" cy="219750"/>
          </a:xfrm>
          <a:prstGeom prst="rect">
            <a:avLst/>
          </a:prstGeom>
          <a:noFill/>
          <a:ln>
            <a:noFill/>
          </a:ln>
        </p:spPr>
      </p:pic>
      <p:pic>
        <p:nvPicPr>
          <p:cNvPr id="1794" name="Google Shape;1794;p179"/>
          <p:cNvPicPr preferRelativeResize="0"/>
          <p:nvPr/>
        </p:nvPicPr>
        <p:blipFill>
          <a:blip r:embed="rId3">
            <a:alphaModFix/>
          </a:blip>
          <a:stretch>
            <a:fillRect/>
          </a:stretch>
        </p:blipFill>
        <p:spPr>
          <a:xfrm flipH="1">
            <a:off x="4810475" y="3910893"/>
            <a:ext cx="219750" cy="219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p162"/>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Threat Types</a:t>
            </a:r>
            <a:endParaRPr/>
          </a:p>
        </p:txBody>
      </p:sp>
      <p:sp>
        <p:nvSpPr>
          <p:cNvPr id="1513" name="Google Shape;1513;p162"/>
          <p:cNvSpPr txBox="1"/>
          <p:nvPr>
            <p:ph idx="1" type="subTitle"/>
          </p:nvPr>
        </p:nvSpPr>
        <p:spPr>
          <a:xfrm>
            <a:off x="193350" y="2274300"/>
            <a:ext cx="2751300" cy="22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volume of threats is growing at an exponential rate. Attackers are moving faster and faster. </a:t>
            </a:r>
            <a:endParaRPr/>
          </a:p>
          <a:p>
            <a:pPr indent="0" lvl="0" marL="0" rtl="0" algn="l">
              <a:spcBef>
                <a:spcPts val="1500"/>
              </a:spcBef>
              <a:spcAft>
                <a:spcPts val="0"/>
              </a:spcAft>
              <a:buClr>
                <a:schemeClr val="folHlink"/>
              </a:buClr>
              <a:buSzPts val="1100"/>
              <a:buFont typeface="Arial"/>
              <a:buNone/>
            </a:pPr>
            <a:r>
              <a:rPr lang="en"/>
              <a:t>The types of threats you face are relatively simple.</a:t>
            </a:r>
            <a:endParaRPr/>
          </a:p>
          <a:p>
            <a:pPr indent="0" lvl="0" marL="0" rtl="0" algn="l">
              <a:spcBef>
                <a:spcPts val="1500"/>
              </a:spcBef>
              <a:spcAft>
                <a:spcPts val="1500"/>
              </a:spcAft>
              <a:buNone/>
            </a:pPr>
            <a:r>
              <a:t/>
            </a:r>
            <a:endParaRPr/>
          </a:p>
        </p:txBody>
      </p:sp>
      <p:sp>
        <p:nvSpPr>
          <p:cNvPr id="1514" name="Google Shape;1514;p162"/>
          <p:cNvSpPr txBox="1"/>
          <p:nvPr>
            <p:ph idx="2" type="body"/>
          </p:nvPr>
        </p:nvSpPr>
        <p:spPr>
          <a:xfrm>
            <a:off x="3718375" y="774450"/>
            <a:ext cx="4854000" cy="35946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Malware</a:t>
            </a:r>
            <a:endParaRPr sz="1800"/>
          </a:p>
          <a:p>
            <a:pPr indent="-342900" lvl="0" marL="457200" rtl="0" algn="l">
              <a:lnSpc>
                <a:spcPct val="200000"/>
              </a:lnSpc>
              <a:spcBef>
                <a:spcPts val="0"/>
              </a:spcBef>
              <a:spcAft>
                <a:spcPts val="0"/>
              </a:spcAft>
              <a:buSzPts val="1800"/>
              <a:buChar char="●"/>
            </a:pPr>
            <a:r>
              <a:rPr lang="en" sz="1800"/>
              <a:t>Advanced persistent threats</a:t>
            </a:r>
            <a:endParaRPr sz="1800"/>
          </a:p>
          <a:p>
            <a:pPr indent="-342900" lvl="0" marL="457200" rtl="0" algn="l">
              <a:lnSpc>
                <a:spcPct val="200000"/>
              </a:lnSpc>
              <a:spcBef>
                <a:spcPts val="0"/>
              </a:spcBef>
              <a:spcAft>
                <a:spcPts val="0"/>
              </a:spcAft>
              <a:buSzPts val="1800"/>
              <a:buChar char="●"/>
            </a:pPr>
            <a:r>
              <a:rPr lang="en" sz="1800"/>
              <a:t>Leaked credentials</a:t>
            </a:r>
            <a:endParaRPr sz="1800"/>
          </a:p>
          <a:p>
            <a:pPr indent="0" lvl="0" marL="0" rtl="0" algn="l">
              <a:lnSpc>
                <a:spcPct val="115000"/>
              </a:lnSpc>
              <a:spcBef>
                <a:spcPts val="2500"/>
              </a:spcBef>
              <a:spcAft>
                <a:spcPts val="2500"/>
              </a:spcAft>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4">
                                            <p:txEl>
                                              <p:pRg end="0" st="0"/>
                                            </p:txEl>
                                          </p:spTgt>
                                        </p:tgtEl>
                                        <p:attrNameLst>
                                          <p:attrName>style.visibility</p:attrName>
                                        </p:attrNameLst>
                                      </p:cBhvr>
                                      <p:to>
                                        <p:strVal val="visible"/>
                                      </p:to>
                                    </p:set>
                                    <p:animEffect filter="fade" transition="in">
                                      <p:cBhvr>
                                        <p:cTn dur="1000"/>
                                        <p:tgtEl>
                                          <p:spTgt spid="15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4">
                                            <p:txEl>
                                              <p:pRg end="1" st="1"/>
                                            </p:txEl>
                                          </p:spTgt>
                                        </p:tgtEl>
                                        <p:attrNameLst>
                                          <p:attrName>style.visibility</p:attrName>
                                        </p:attrNameLst>
                                      </p:cBhvr>
                                      <p:to>
                                        <p:strVal val="visible"/>
                                      </p:to>
                                    </p:set>
                                    <p:animEffect filter="fade" transition="in">
                                      <p:cBhvr>
                                        <p:cTn dur="1000"/>
                                        <p:tgtEl>
                                          <p:spTgt spid="15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4">
                                            <p:txEl>
                                              <p:pRg end="2" st="2"/>
                                            </p:txEl>
                                          </p:spTgt>
                                        </p:tgtEl>
                                        <p:attrNameLst>
                                          <p:attrName>style.visibility</p:attrName>
                                        </p:attrNameLst>
                                      </p:cBhvr>
                                      <p:to>
                                        <p:strVal val="visible"/>
                                      </p:to>
                                    </p:set>
                                    <p:animEffect filter="fade" transition="in">
                                      <p:cBhvr>
                                        <p:cTn dur="1000"/>
                                        <p:tgtEl>
                                          <p:spTgt spid="15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4">
                                            <p:txEl>
                                              <p:pRg end="3" st="3"/>
                                            </p:txEl>
                                          </p:spTgt>
                                        </p:tgtEl>
                                        <p:attrNameLst>
                                          <p:attrName>style.visibility</p:attrName>
                                        </p:attrNameLst>
                                      </p:cBhvr>
                                      <p:to>
                                        <p:strVal val="visible"/>
                                      </p:to>
                                    </p:set>
                                    <p:animEffect filter="fade" transition="in">
                                      <p:cBhvr>
                                        <p:cTn dur="1000"/>
                                        <p:tgtEl>
                                          <p:spTgt spid="15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8" name="Shape 1798"/>
        <p:cNvGrpSpPr/>
        <p:nvPr/>
      </p:nvGrpSpPr>
      <p:grpSpPr>
        <a:xfrm>
          <a:off x="0" y="0"/>
          <a:ext cx="0" cy="0"/>
          <a:chOff x="0" y="0"/>
          <a:chExt cx="0" cy="0"/>
        </a:xfrm>
      </p:grpSpPr>
      <p:pic>
        <p:nvPicPr>
          <p:cNvPr descr="view@2x.jpg" id="1799" name="Google Shape;1799;p180"/>
          <p:cNvPicPr preferRelativeResize="0"/>
          <p:nvPr/>
        </p:nvPicPr>
        <p:blipFill rotWithShape="1">
          <a:blip r:embed="rId3">
            <a:alphaModFix amt="80000"/>
          </a:blip>
          <a:srcRect b="7856" l="0" r="0" t="7847"/>
          <a:stretch/>
        </p:blipFill>
        <p:spPr>
          <a:xfrm>
            <a:off x="0" y="0"/>
            <a:ext cx="9144000" cy="5143499"/>
          </a:xfrm>
          <a:prstGeom prst="rect">
            <a:avLst/>
          </a:prstGeom>
          <a:noFill/>
          <a:ln>
            <a:noFill/>
          </a:ln>
        </p:spPr>
      </p:pic>
      <p:sp>
        <p:nvSpPr>
          <p:cNvPr id="1800" name="Google Shape;1800;p180"/>
          <p:cNvSpPr/>
          <p:nvPr/>
        </p:nvSpPr>
        <p:spPr>
          <a:xfrm>
            <a:off x="0" y="0"/>
            <a:ext cx="9144000" cy="5143500"/>
          </a:xfrm>
          <a:prstGeom prst="rect">
            <a:avLst/>
          </a:prstGeom>
          <a:solidFill>
            <a:srgbClr val="001F3B">
              <a:alpha val="784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253E"/>
              </a:solidFill>
              <a:latin typeface="Arial"/>
              <a:ea typeface="Arial"/>
              <a:cs typeface="Arial"/>
              <a:sym typeface="Arial"/>
            </a:endParaRPr>
          </a:p>
        </p:txBody>
      </p:sp>
      <p:sp>
        <p:nvSpPr>
          <p:cNvPr id="1801" name="Google Shape;1801;p180"/>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2" name="Google Shape;1802;p180"/>
          <p:cNvGrpSpPr/>
          <p:nvPr/>
        </p:nvGrpSpPr>
        <p:grpSpPr>
          <a:xfrm>
            <a:off x="287525" y="4854557"/>
            <a:ext cx="634914" cy="148716"/>
            <a:chOff x="1841475" y="2392725"/>
            <a:chExt cx="3928925" cy="920275"/>
          </a:xfrm>
        </p:grpSpPr>
        <p:sp>
          <p:nvSpPr>
            <p:cNvPr id="1803" name="Google Shape;1803;p18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8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8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8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8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8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8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8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1" name="Google Shape;1811;p180"/>
          <p:cNvSpPr txBox="1"/>
          <p:nvPr/>
        </p:nvSpPr>
        <p:spPr>
          <a:xfrm>
            <a:off x="760950" y="1376850"/>
            <a:ext cx="7622100" cy="238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en" sz="4000">
                <a:solidFill>
                  <a:srgbClr val="FFFFFF"/>
                </a:solidFill>
                <a:latin typeface="Proxima Nova"/>
                <a:ea typeface="Proxima Nova"/>
                <a:cs typeface="Proxima Nova"/>
                <a:sym typeface="Proxima Nova"/>
              </a:rPr>
              <a:t>Identity &amp; Access Control</a:t>
            </a:r>
            <a:endParaRPr b="1" i="0" sz="4000" u="none" cap="none" strike="noStrike">
              <a:solidFill>
                <a:srgbClr val="FFFFFF"/>
              </a:solidFill>
              <a:latin typeface="Proxima Nova"/>
              <a:ea typeface="Proxima Nova"/>
              <a:cs typeface="Proxima Nova"/>
              <a:sym typeface="Proxima Nova"/>
            </a:endParaRPr>
          </a:p>
        </p:txBody>
      </p:sp>
      <p:grpSp>
        <p:nvGrpSpPr>
          <p:cNvPr id="1812" name="Google Shape;1812;p180"/>
          <p:cNvGrpSpPr/>
          <p:nvPr/>
        </p:nvGrpSpPr>
        <p:grpSpPr>
          <a:xfrm>
            <a:off x="3669300" y="1711460"/>
            <a:ext cx="1805400" cy="536386"/>
            <a:chOff x="3233750" y="1711500"/>
            <a:chExt cx="1805400" cy="589500"/>
          </a:xfrm>
        </p:grpSpPr>
        <p:cxnSp>
          <p:nvCxnSpPr>
            <p:cNvPr id="1813" name="Google Shape;1813;p180"/>
            <p:cNvCxnSpPr/>
            <p:nvPr/>
          </p:nvCxnSpPr>
          <p:spPr>
            <a:xfrm>
              <a:off x="3252044" y="1711500"/>
              <a:ext cx="0" cy="589500"/>
            </a:xfrm>
            <a:prstGeom prst="straightConnector1">
              <a:avLst/>
            </a:prstGeom>
            <a:noFill/>
            <a:ln cap="flat" cmpd="sng" w="38100">
              <a:solidFill>
                <a:srgbClr val="1AB9A5"/>
              </a:solidFill>
              <a:prstDash val="solid"/>
              <a:round/>
              <a:headEnd len="sm" w="sm" type="none"/>
              <a:tailEnd len="sm" w="sm" type="none"/>
            </a:ln>
          </p:spPr>
        </p:cxnSp>
        <p:cxnSp>
          <p:nvCxnSpPr>
            <p:cNvPr id="1814" name="Google Shape;1814;p180"/>
            <p:cNvCxnSpPr/>
            <p:nvPr/>
          </p:nvCxnSpPr>
          <p:spPr>
            <a:xfrm>
              <a:off x="3233750" y="1711500"/>
              <a:ext cx="1805400" cy="0"/>
            </a:xfrm>
            <a:prstGeom prst="straightConnector1">
              <a:avLst/>
            </a:prstGeom>
            <a:noFill/>
            <a:ln cap="flat" cmpd="sng" w="38100">
              <a:solidFill>
                <a:srgbClr val="1AB9A5"/>
              </a:solidFill>
              <a:prstDash val="solid"/>
              <a:round/>
              <a:headEnd len="sm" w="sm" type="none"/>
              <a:tailEnd len="sm" w="sm" type="none"/>
            </a:ln>
          </p:spPr>
        </p:cxnSp>
        <p:cxnSp>
          <p:nvCxnSpPr>
            <p:cNvPr id="1815" name="Google Shape;1815;p180"/>
            <p:cNvCxnSpPr/>
            <p:nvPr/>
          </p:nvCxnSpPr>
          <p:spPr>
            <a:xfrm>
              <a:off x="5020696" y="1711500"/>
              <a:ext cx="0" cy="589500"/>
            </a:xfrm>
            <a:prstGeom prst="straightConnector1">
              <a:avLst/>
            </a:prstGeom>
            <a:noFill/>
            <a:ln cap="flat" cmpd="sng" w="38100">
              <a:solidFill>
                <a:srgbClr val="1AB9A5"/>
              </a:solidFill>
              <a:prstDash val="solid"/>
              <a:round/>
              <a:headEnd len="sm" w="sm" type="none"/>
              <a:tailEnd len="sm" w="sm" type="none"/>
            </a:ln>
          </p:spPr>
        </p:cxnSp>
      </p:grpSp>
      <p:grpSp>
        <p:nvGrpSpPr>
          <p:cNvPr id="1816" name="Google Shape;1816;p180"/>
          <p:cNvGrpSpPr/>
          <p:nvPr/>
        </p:nvGrpSpPr>
        <p:grpSpPr>
          <a:xfrm>
            <a:off x="3669300" y="3019105"/>
            <a:ext cx="1805400" cy="536386"/>
            <a:chOff x="3233750" y="2966075"/>
            <a:chExt cx="1805400" cy="589500"/>
          </a:xfrm>
        </p:grpSpPr>
        <p:cxnSp>
          <p:nvCxnSpPr>
            <p:cNvPr id="1817" name="Google Shape;1817;p180"/>
            <p:cNvCxnSpPr/>
            <p:nvPr/>
          </p:nvCxnSpPr>
          <p:spPr>
            <a:xfrm>
              <a:off x="3252044" y="2966075"/>
              <a:ext cx="0" cy="589500"/>
            </a:xfrm>
            <a:prstGeom prst="straightConnector1">
              <a:avLst/>
            </a:prstGeom>
            <a:noFill/>
            <a:ln cap="flat" cmpd="sng" w="38100">
              <a:solidFill>
                <a:srgbClr val="1AB9A5"/>
              </a:solidFill>
              <a:prstDash val="solid"/>
              <a:round/>
              <a:headEnd len="sm" w="sm" type="none"/>
              <a:tailEnd len="sm" w="sm" type="none"/>
            </a:ln>
          </p:spPr>
        </p:cxnSp>
        <p:cxnSp>
          <p:nvCxnSpPr>
            <p:cNvPr id="1818" name="Google Shape;1818;p180"/>
            <p:cNvCxnSpPr/>
            <p:nvPr/>
          </p:nvCxnSpPr>
          <p:spPr>
            <a:xfrm>
              <a:off x="3233750" y="3555575"/>
              <a:ext cx="1805400" cy="0"/>
            </a:xfrm>
            <a:prstGeom prst="straightConnector1">
              <a:avLst/>
            </a:prstGeom>
            <a:noFill/>
            <a:ln cap="flat" cmpd="sng" w="38100">
              <a:solidFill>
                <a:srgbClr val="1AB9A5"/>
              </a:solidFill>
              <a:prstDash val="solid"/>
              <a:round/>
              <a:headEnd len="sm" w="sm" type="none"/>
              <a:tailEnd len="sm" w="sm" type="none"/>
            </a:ln>
          </p:spPr>
        </p:cxnSp>
        <p:cxnSp>
          <p:nvCxnSpPr>
            <p:cNvPr id="1819" name="Google Shape;1819;p180"/>
            <p:cNvCxnSpPr/>
            <p:nvPr/>
          </p:nvCxnSpPr>
          <p:spPr>
            <a:xfrm>
              <a:off x="5020696" y="2966075"/>
              <a:ext cx="0" cy="589500"/>
            </a:xfrm>
            <a:prstGeom prst="straightConnector1">
              <a:avLst/>
            </a:prstGeom>
            <a:noFill/>
            <a:ln cap="flat" cmpd="sng" w="38100">
              <a:solidFill>
                <a:srgbClr val="1AB9A5"/>
              </a:solidFill>
              <a:prstDash val="solid"/>
              <a:round/>
              <a:headEnd len="sm" w="sm" type="none"/>
              <a:tailEnd len="sm" w="sm" type="non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3" name="Shape 1823"/>
        <p:cNvGrpSpPr/>
        <p:nvPr/>
      </p:nvGrpSpPr>
      <p:grpSpPr>
        <a:xfrm>
          <a:off x="0" y="0"/>
          <a:ext cx="0" cy="0"/>
          <a:chOff x="0" y="0"/>
          <a:chExt cx="0" cy="0"/>
        </a:xfrm>
      </p:grpSpPr>
      <p:sp>
        <p:nvSpPr>
          <p:cNvPr id="1824" name="Google Shape;1824;p181"/>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Identity &amp; Access Management</a:t>
            </a:r>
            <a:endParaRPr/>
          </a:p>
        </p:txBody>
      </p:sp>
      <p:sp>
        <p:nvSpPr>
          <p:cNvPr id="1825" name="Google Shape;1825;p181"/>
          <p:cNvSpPr txBox="1"/>
          <p:nvPr>
            <p:ph idx="1" type="subTitle"/>
          </p:nvPr>
        </p:nvSpPr>
        <p:spPr>
          <a:xfrm>
            <a:off x="193350" y="2274300"/>
            <a:ext cx="2751300" cy="22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500"/>
              </a:spcBef>
              <a:spcAft>
                <a:spcPts val="1500"/>
              </a:spcAft>
              <a:buNone/>
            </a:pPr>
            <a:r>
              <a:t/>
            </a:r>
            <a:endParaRPr/>
          </a:p>
        </p:txBody>
      </p:sp>
      <p:sp>
        <p:nvSpPr>
          <p:cNvPr id="1826" name="Google Shape;1826;p181"/>
          <p:cNvSpPr txBox="1"/>
          <p:nvPr>
            <p:ph idx="2" type="body"/>
          </p:nvPr>
        </p:nvSpPr>
        <p:spPr>
          <a:xfrm>
            <a:off x="3718375" y="774450"/>
            <a:ext cx="4854000" cy="35946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User Account and Authentication (UAA)</a:t>
            </a:r>
            <a:endParaRPr sz="1800"/>
          </a:p>
          <a:p>
            <a:pPr indent="-342900" lvl="0" marL="457200" rtl="0" algn="l">
              <a:lnSpc>
                <a:spcPct val="200000"/>
              </a:lnSpc>
              <a:spcBef>
                <a:spcPts val="0"/>
              </a:spcBef>
              <a:spcAft>
                <a:spcPts val="0"/>
              </a:spcAft>
              <a:buSzPts val="1800"/>
              <a:buChar char="●"/>
            </a:pPr>
            <a:r>
              <a:rPr lang="en" sz="1800"/>
              <a:t>Role-Based Access Controls (User Roles)</a:t>
            </a:r>
            <a:endParaRPr sz="1800"/>
          </a:p>
          <a:p>
            <a:pPr indent="-342900" lvl="0" marL="457200" rtl="0" algn="l">
              <a:lnSpc>
                <a:spcPct val="200000"/>
              </a:lnSpc>
              <a:spcBef>
                <a:spcPts val="0"/>
              </a:spcBef>
              <a:spcAft>
                <a:spcPts val="0"/>
              </a:spcAft>
              <a:buSzPts val="1800"/>
              <a:buChar char="●"/>
            </a:pPr>
            <a:r>
              <a:rPr lang="en" sz="1800"/>
              <a:t>Single Sign-On (SSO)</a:t>
            </a:r>
            <a:endParaRPr sz="1800"/>
          </a:p>
          <a:p>
            <a:pPr indent="-342900" lvl="0" marL="457200" rtl="0" algn="l">
              <a:lnSpc>
                <a:spcPct val="200000"/>
              </a:lnSpc>
              <a:spcBef>
                <a:spcPts val="0"/>
              </a:spcBef>
              <a:spcAft>
                <a:spcPts val="0"/>
              </a:spcAft>
              <a:buSzPts val="1800"/>
              <a:buChar char="●"/>
            </a:pPr>
            <a:r>
              <a:rPr lang="en" sz="1800"/>
              <a:t>CredHub</a:t>
            </a:r>
            <a:endParaRPr sz="1800"/>
          </a:p>
          <a:p>
            <a:pPr indent="-342900" lvl="0" marL="457200" rtl="0" algn="l">
              <a:lnSpc>
                <a:spcPct val="200000"/>
              </a:lnSpc>
              <a:spcBef>
                <a:spcPts val="0"/>
              </a:spcBef>
              <a:spcAft>
                <a:spcPts val="0"/>
              </a:spcAft>
              <a:buSzPts val="1800"/>
              <a:buChar char="●"/>
            </a:pPr>
            <a:r>
              <a:rPr lang="en" sz="1800"/>
              <a:t>REST API (cf curl)</a:t>
            </a:r>
            <a:endParaRPr sz="1800"/>
          </a:p>
          <a:p>
            <a:pPr indent="-342900" lvl="0" marL="457200" rtl="0" algn="l">
              <a:lnSpc>
                <a:spcPct val="200000"/>
              </a:lnSpc>
              <a:spcBef>
                <a:spcPts val="0"/>
              </a:spcBef>
              <a:spcAft>
                <a:spcPts val="0"/>
              </a:spcAft>
              <a:buSzPts val="1800"/>
              <a:buChar char="●"/>
            </a:pPr>
            <a:r>
              <a:rPr lang="en" sz="1800"/>
              <a:t>Service Brokers</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1" name="Shape 1831"/>
        <p:cNvGrpSpPr/>
        <p:nvPr/>
      </p:nvGrpSpPr>
      <p:grpSpPr>
        <a:xfrm>
          <a:off x="0" y="0"/>
          <a:ext cx="0" cy="0"/>
          <a:chOff x="0" y="0"/>
          <a:chExt cx="0" cy="0"/>
        </a:xfrm>
      </p:grpSpPr>
      <p:sp>
        <p:nvSpPr>
          <p:cNvPr id="1832" name="Google Shape;1832;p182"/>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2400"/>
              <a:t>User Account and Authentication (UAA)</a:t>
            </a:r>
            <a:endParaRPr sz="2400"/>
          </a:p>
          <a:p>
            <a:pPr indent="0" lvl="0" marL="0" rtl="0" algn="l">
              <a:spcBef>
                <a:spcPts val="2500"/>
              </a:spcBef>
              <a:spcAft>
                <a:spcPts val="0"/>
              </a:spcAft>
              <a:buNone/>
            </a:pPr>
            <a:r>
              <a:t/>
            </a:r>
            <a:endParaRPr/>
          </a:p>
        </p:txBody>
      </p:sp>
      <p:sp>
        <p:nvSpPr>
          <p:cNvPr id="1833" name="Google Shape;1833;p182"/>
          <p:cNvSpPr txBox="1"/>
          <p:nvPr>
            <p:ph idx="1" type="body"/>
          </p:nvPr>
        </p:nvSpPr>
        <p:spPr>
          <a:xfrm>
            <a:off x="915400" y="900400"/>
            <a:ext cx="7333200" cy="37695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folHlink"/>
              </a:buClr>
              <a:buSzPts val="1800"/>
              <a:buChar char="➔"/>
            </a:pPr>
            <a:r>
              <a:rPr lang="en" sz="1800">
                <a:solidFill>
                  <a:schemeClr val="folHlink"/>
                </a:solidFill>
              </a:rPr>
              <a:t>The identity management service for Cloud Foundry. </a:t>
            </a:r>
            <a:endParaRPr sz="1800">
              <a:solidFill>
                <a:schemeClr val="folHlink"/>
              </a:solidFill>
            </a:endParaRPr>
          </a:p>
          <a:p>
            <a:pPr indent="-342900" lvl="0" marL="457200" rtl="0" algn="l">
              <a:lnSpc>
                <a:spcPct val="200000"/>
              </a:lnSpc>
              <a:spcBef>
                <a:spcPts val="0"/>
              </a:spcBef>
              <a:spcAft>
                <a:spcPts val="0"/>
              </a:spcAft>
              <a:buClr>
                <a:schemeClr val="folHlink"/>
              </a:buClr>
              <a:buSzPts val="1800"/>
              <a:buChar char="➔"/>
            </a:pPr>
            <a:r>
              <a:rPr lang="en" sz="1800">
                <a:solidFill>
                  <a:schemeClr val="folHlink"/>
                </a:solidFill>
              </a:rPr>
              <a:t>OAuth2 provider, issuing tokens for client applications </a:t>
            </a:r>
            <a:endParaRPr sz="1800">
              <a:solidFill>
                <a:schemeClr val="folHlink"/>
              </a:solidFill>
            </a:endParaRPr>
          </a:p>
          <a:p>
            <a:pPr indent="-342900" lvl="0" marL="457200" rtl="0" algn="l">
              <a:lnSpc>
                <a:spcPct val="200000"/>
              </a:lnSpc>
              <a:spcBef>
                <a:spcPts val="0"/>
              </a:spcBef>
              <a:spcAft>
                <a:spcPts val="0"/>
              </a:spcAft>
              <a:buClr>
                <a:schemeClr val="folHlink"/>
              </a:buClr>
              <a:buSzPts val="1800"/>
              <a:buChar char="➔"/>
            </a:pPr>
            <a:r>
              <a:rPr lang="en" sz="1800">
                <a:solidFill>
                  <a:schemeClr val="folHlink"/>
                </a:solidFill>
              </a:rPr>
              <a:t>Authenticate users </a:t>
            </a:r>
            <a:endParaRPr sz="1800">
              <a:solidFill>
                <a:schemeClr val="folHlink"/>
              </a:solidFill>
            </a:endParaRPr>
          </a:p>
          <a:p>
            <a:pPr indent="-342900" lvl="0" marL="457200" rtl="0" algn="l">
              <a:lnSpc>
                <a:spcPct val="200000"/>
              </a:lnSpc>
              <a:spcBef>
                <a:spcPts val="0"/>
              </a:spcBef>
              <a:spcAft>
                <a:spcPts val="0"/>
              </a:spcAft>
              <a:buClr>
                <a:schemeClr val="folHlink"/>
              </a:buClr>
              <a:buSzPts val="1800"/>
              <a:buChar char="➔"/>
            </a:pPr>
            <a:r>
              <a:rPr lang="en" sz="1800">
                <a:solidFill>
                  <a:schemeClr val="folHlink"/>
                </a:solidFill>
              </a:rPr>
              <a:t>Can act as SSO service</a:t>
            </a:r>
            <a:endParaRPr sz="1800">
              <a:solidFill>
                <a:schemeClr val="folHlink"/>
              </a:solidFill>
            </a:endParaRPr>
          </a:p>
          <a:p>
            <a:pPr indent="-342900" lvl="0" marL="457200" rtl="0" algn="l">
              <a:lnSpc>
                <a:spcPct val="200000"/>
              </a:lnSpc>
              <a:spcBef>
                <a:spcPts val="0"/>
              </a:spcBef>
              <a:spcAft>
                <a:spcPts val="0"/>
              </a:spcAft>
              <a:buClr>
                <a:schemeClr val="folHlink"/>
              </a:buClr>
              <a:buSzPts val="1800"/>
              <a:buChar char="➔"/>
            </a:pPr>
            <a:r>
              <a:rPr lang="en" sz="1800">
                <a:solidFill>
                  <a:schemeClr val="folHlink"/>
                </a:solidFill>
              </a:rPr>
              <a:t>Provides endpoints </a:t>
            </a:r>
            <a:endParaRPr sz="1800">
              <a:solidFill>
                <a:schemeClr val="folHlink"/>
              </a:solidFill>
            </a:endParaRPr>
          </a:p>
          <a:p>
            <a:pPr indent="-342900" lvl="1" marL="914400" rtl="0" algn="l">
              <a:lnSpc>
                <a:spcPct val="200000"/>
              </a:lnSpc>
              <a:spcBef>
                <a:spcPts val="0"/>
              </a:spcBef>
              <a:spcAft>
                <a:spcPts val="0"/>
              </a:spcAft>
              <a:buClr>
                <a:schemeClr val="folHlink"/>
              </a:buClr>
              <a:buSzPts val="1800"/>
              <a:buChar char="◆"/>
            </a:pPr>
            <a:r>
              <a:rPr lang="en" sz="1800">
                <a:solidFill>
                  <a:schemeClr val="folHlink"/>
                </a:solidFill>
              </a:rPr>
              <a:t>for managing user accounts</a:t>
            </a:r>
            <a:endParaRPr sz="1800">
              <a:solidFill>
                <a:schemeClr val="folHlink"/>
              </a:solidFill>
            </a:endParaRPr>
          </a:p>
          <a:p>
            <a:pPr indent="-342900" lvl="1" marL="914400" rtl="0" algn="l">
              <a:lnSpc>
                <a:spcPct val="200000"/>
              </a:lnSpc>
              <a:spcBef>
                <a:spcPts val="0"/>
              </a:spcBef>
              <a:spcAft>
                <a:spcPts val="0"/>
              </a:spcAft>
              <a:buClr>
                <a:schemeClr val="folHlink"/>
              </a:buClr>
              <a:buSzPts val="1800"/>
              <a:buChar char="◆"/>
            </a:pPr>
            <a:r>
              <a:rPr lang="en" sz="1800">
                <a:solidFill>
                  <a:schemeClr val="folHlink"/>
                </a:solidFill>
              </a:rPr>
              <a:t>for registering OAuth2 clients</a:t>
            </a:r>
            <a:endParaRPr sz="1800">
              <a:solidFill>
                <a:schemeClr val="folHlink"/>
              </a:solidFill>
            </a:endParaRPr>
          </a:p>
          <a:p>
            <a:pPr indent="0" lvl="0" marL="457200" rtl="0" algn="l">
              <a:spcBef>
                <a:spcPts val="1000"/>
              </a:spcBef>
              <a:spcAft>
                <a:spcPts val="1000"/>
              </a:spcAft>
              <a:buNone/>
            </a:pPr>
            <a:r>
              <a:t/>
            </a:r>
            <a:endParaRPr sz="1800">
              <a:solidFill>
                <a:schemeClr val="folHlink"/>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7" name="Shape 1837"/>
        <p:cNvGrpSpPr/>
        <p:nvPr/>
      </p:nvGrpSpPr>
      <p:grpSpPr>
        <a:xfrm>
          <a:off x="0" y="0"/>
          <a:ext cx="0" cy="0"/>
          <a:chOff x="0" y="0"/>
          <a:chExt cx="0" cy="0"/>
        </a:xfrm>
      </p:grpSpPr>
      <p:sp>
        <p:nvSpPr>
          <p:cNvPr id="1838" name="Google Shape;1838;p183"/>
          <p:cNvSpPr txBox="1"/>
          <p:nvPr>
            <p:ph type="title"/>
          </p:nvPr>
        </p:nvSpPr>
        <p:spPr>
          <a:xfrm>
            <a:off x="192475" y="151275"/>
            <a:ext cx="41370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lang="en" sz="2400"/>
              <a:t>End-User Identity</a:t>
            </a:r>
            <a:endParaRPr/>
          </a:p>
        </p:txBody>
      </p:sp>
      <p:sp>
        <p:nvSpPr>
          <p:cNvPr id="1839" name="Google Shape;1839;p183"/>
          <p:cNvSpPr txBox="1"/>
          <p:nvPr/>
        </p:nvSpPr>
        <p:spPr>
          <a:xfrm>
            <a:off x="342125" y="872975"/>
            <a:ext cx="3669600" cy="3531900"/>
          </a:xfrm>
          <a:prstGeom prst="rect">
            <a:avLst/>
          </a:prstGeom>
          <a:noFill/>
          <a:ln>
            <a:noFill/>
          </a:ln>
        </p:spPr>
        <p:txBody>
          <a:bodyPr anchorCtr="0" anchor="t" bIns="91400" lIns="91400" spcFirstLastPara="1" rIns="91400" wrap="square" tIns="91400">
            <a:noAutofit/>
          </a:bodyPr>
          <a:lstStyle/>
          <a:p>
            <a:pPr indent="-203200" lvl="0" marL="228600" rtl="0" algn="l">
              <a:spcBef>
                <a:spcPts val="0"/>
              </a:spcBef>
              <a:spcAft>
                <a:spcPts val="0"/>
              </a:spcAft>
              <a:buClr>
                <a:srgbClr val="33928A"/>
              </a:buClr>
              <a:buSzPts val="1400"/>
              <a:buChar char="•"/>
            </a:pPr>
            <a:r>
              <a:rPr lang="en">
                <a:solidFill>
                  <a:srgbClr val="4D4D4D"/>
                </a:solidFill>
              </a:rPr>
              <a:t>Multitenant UAA/Login Server handles authentication</a:t>
            </a:r>
            <a:endParaRPr>
              <a:solidFill>
                <a:schemeClr val="folHlink"/>
              </a:solidFill>
            </a:endParaRPr>
          </a:p>
          <a:p>
            <a:pPr indent="-260350" lvl="1" marL="742950" rtl="0" algn="l">
              <a:spcBef>
                <a:spcPts val="300"/>
              </a:spcBef>
              <a:spcAft>
                <a:spcPts val="0"/>
              </a:spcAft>
              <a:buClr>
                <a:srgbClr val="33928A"/>
              </a:buClr>
              <a:buSzPts val="1400"/>
              <a:buChar char="–"/>
            </a:pPr>
            <a:r>
              <a:rPr lang="en">
                <a:solidFill>
                  <a:srgbClr val="4D4D4D"/>
                </a:solidFill>
              </a:rPr>
              <a:t>LDAP/AD integration</a:t>
            </a:r>
            <a:endParaRPr>
              <a:solidFill>
                <a:schemeClr val="folHlink"/>
              </a:solidFill>
            </a:endParaRPr>
          </a:p>
          <a:p>
            <a:pPr indent="-260350" lvl="1" marL="742950" rtl="0" algn="l">
              <a:spcBef>
                <a:spcPts val="300"/>
              </a:spcBef>
              <a:spcAft>
                <a:spcPts val="0"/>
              </a:spcAft>
              <a:buClr>
                <a:srgbClr val="4D4D4D"/>
              </a:buClr>
              <a:buSzPts val="1400"/>
              <a:buChar char="–"/>
            </a:pPr>
            <a:r>
              <a:rPr lang="en">
                <a:solidFill>
                  <a:srgbClr val="4D4D4D"/>
                </a:solidFill>
              </a:rPr>
              <a:t>Can store usernames and passwords in CCDB (in bcrypt + SHA-512)</a:t>
            </a:r>
            <a:endParaRPr>
              <a:solidFill>
                <a:schemeClr val="folHlink"/>
              </a:solidFill>
            </a:endParaRPr>
          </a:p>
          <a:p>
            <a:pPr indent="-260350" lvl="1" marL="742950" rtl="0" algn="l">
              <a:spcBef>
                <a:spcPts val="300"/>
              </a:spcBef>
              <a:spcAft>
                <a:spcPts val="0"/>
              </a:spcAft>
              <a:buClr>
                <a:srgbClr val="4D4D4D"/>
              </a:buClr>
              <a:buSzPts val="1400"/>
              <a:buChar char="–"/>
            </a:pPr>
            <a:r>
              <a:rPr lang="en">
                <a:solidFill>
                  <a:srgbClr val="4D4D4D"/>
                </a:solidFill>
              </a:rPr>
              <a:t>Identity Zones provides unique, isolated sub-domains</a:t>
            </a:r>
            <a:endParaRPr>
              <a:solidFill>
                <a:schemeClr val="folHlink"/>
              </a:solidFill>
            </a:endParaRPr>
          </a:p>
          <a:p>
            <a:pPr indent="-203200" lvl="0" marL="228600" rtl="0" algn="l">
              <a:spcBef>
                <a:spcPts val="1200"/>
              </a:spcBef>
              <a:spcAft>
                <a:spcPts val="0"/>
              </a:spcAft>
              <a:buClr>
                <a:srgbClr val="33928A"/>
              </a:buClr>
              <a:buSzPts val="1400"/>
              <a:buChar char="•"/>
            </a:pPr>
            <a:r>
              <a:rPr lang="en">
                <a:solidFill>
                  <a:srgbClr val="4D4D4D"/>
                </a:solidFill>
              </a:rPr>
              <a:t>UAA is an OAuth2 token server</a:t>
            </a:r>
            <a:endParaRPr>
              <a:solidFill>
                <a:schemeClr val="folHlink"/>
              </a:solidFill>
            </a:endParaRPr>
          </a:p>
          <a:p>
            <a:pPr indent="-260350" lvl="1" marL="742950" rtl="0" algn="l">
              <a:spcBef>
                <a:spcPts val="300"/>
              </a:spcBef>
              <a:spcAft>
                <a:spcPts val="0"/>
              </a:spcAft>
              <a:buClr>
                <a:srgbClr val="33928A"/>
              </a:buClr>
              <a:buSzPts val="1400"/>
              <a:buChar char="–"/>
            </a:pPr>
            <a:r>
              <a:rPr lang="en">
                <a:solidFill>
                  <a:srgbClr val="4D4D4D"/>
                </a:solidFill>
              </a:rPr>
              <a:t>manages access and refresh tokens</a:t>
            </a:r>
            <a:endParaRPr>
              <a:solidFill>
                <a:schemeClr val="folHlink"/>
              </a:solidFill>
            </a:endParaRPr>
          </a:p>
          <a:p>
            <a:pPr indent="-203200" lvl="0" marL="228600" rtl="0" algn="l">
              <a:spcBef>
                <a:spcPts val="1200"/>
              </a:spcBef>
              <a:spcAft>
                <a:spcPts val="0"/>
              </a:spcAft>
              <a:buClr>
                <a:srgbClr val="33928A"/>
              </a:buClr>
              <a:buSzPts val="1400"/>
              <a:buChar char="•"/>
            </a:pPr>
            <a:r>
              <a:rPr lang="en">
                <a:solidFill>
                  <a:srgbClr val="4D4D4D"/>
                </a:solidFill>
              </a:rPr>
              <a:t>All interactions with the API must include a valid OAuth2 access token</a:t>
            </a:r>
            <a:endParaRPr sz="1800">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1AB9A5"/>
              </a:buClr>
              <a:buFont typeface="Proxima Nova"/>
              <a:buNone/>
            </a:pPr>
            <a:r>
              <a:t/>
            </a:r>
            <a:endParaRPr sz="1800">
              <a:solidFill>
                <a:schemeClr val="dk1"/>
              </a:solidFill>
            </a:endParaRPr>
          </a:p>
        </p:txBody>
      </p:sp>
      <p:sp>
        <p:nvSpPr>
          <p:cNvPr id="1840" name="Google Shape;1840;p183"/>
          <p:cNvSpPr/>
          <p:nvPr/>
        </p:nvSpPr>
        <p:spPr>
          <a:xfrm>
            <a:off x="5013725" y="1141675"/>
            <a:ext cx="3291600" cy="3361200"/>
          </a:xfrm>
          <a:prstGeom prst="roundRect">
            <a:avLst>
              <a:gd fmla="val 8224" name="adj"/>
            </a:avLst>
          </a:prstGeom>
          <a:gradFill>
            <a:gsLst>
              <a:gs pos="0">
                <a:srgbClr val="D8D8D8"/>
              </a:gs>
              <a:gs pos="100000">
                <a:srgbClr val="F2F2F2"/>
              </a:gs>
            </a:gsLst>
            <a:lin ang="5400012" scaled="0"/>
          </a:gradFill>
          <a:ln cap="flat" cmpd="sng" w="9525">
            <a:solidFill>
              <a:srgbClr val="7F7F7F"/>
            </a:solidFill>
            <a:prstDash val="solid"/>
            <a:round/>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8881"/>
              </a:buClr>
              <a:buFont typeface="Arial"/>
              <a:buNone/>
            </a:pPr>
            <a:r>
              <a:t/>
            </a:r>
            <a:endParaRPr b="0" i="0" sz="1600" u="none" cap="none" strike="noStrike">
              <a:solidFill>
                <a:srgbClr val="008881"/>
              </a:solidFill>
              <a:latin typeface="Arial"/>
              <a:ea typeface="Arial"/>
              <a:cs typeface="Arial"/>
              <a:sym typeface="Arial"/>
            </a:endParaRPr>
          </a:p>
        </p:txBody>
      </p:sp>
      <p:grpSp>
        <p:nvGrpSpPr>
          <p:cNvPr id="1841" name="Google Shape;1841;p183"/>
          <p:cNvGrpSpPr/>
          <p:nvPr/>
        </p:nvGrpSpPr>
        <p:grpSpPr>
          <a:xfrm>
            <a:off x="5391236" y="3678048"/>
            <a:ext cx="1611900" cy="503100"/>
            <a:chOff x="0" y="0"/>
            <a:chExt cx="1611900" cy="503100"/>
          </a:xfrm>
        </p:grpSpPr>
        <p:sp>
          <p:nvSpPr>
            <p:cNvPr id="1842" name="Google Shape;1842;p183"/>
            <p:cNvSpPr/>
            <p:nvPr/>
          </p:nvSpPr>
          <p:spPr>
            <a:xfrm>
              <a:off x="0" y="0"/>
              <a:ext cx="1611900" cy="503100"/>
            </a:xfrm>
            <a:prstGeom prst="roundRect">
              <a:avLst>
                <a:gd fmla="val 9038" name="adj"/>
              </a:avLst>
            </a:prstGeom>
            <a:solidFill>
              <a:srgbClr val="3392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83"/>
            <p:cNvSpPr/>
            <p:nvPr/>
          </p:nvSpPr>
          <p:spPr>
            <a:xfrm>
              <a:off x="13320" y="162693"/>
              <a:ext cx="1585200" cy="177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2F2F2"/>
                </a:buClr>
                <a:buFont typeface="Calibri"/>
                <a:buNone/>
              </a:pPr>
              <a:r>
                <a:rPr b="0" i="0" lang="en" sz="1200" u="none" cap="none" strike="noStrike">
                  <a:solidFill>
                    <a:srgbClr val="F2F2F2"/>
                  </a:solidFill>
                  <a:latin typeface="Calibri"/>
                  <a:ea typeface="Calibri"/>
                  <a:cs typeface="Calibri"/>
                  <a:sym typeface="Calibri"/>
                </a:rPr>
                <a:t>UAA/Login</a:t>
              </a:r>
              <a:endParaRPr/>
            </a:p>
          </p:txBody>
        </p:sp>
      </p:grpSp>
      <p:sp>
        <p:nvSpPr>
          <p:cNvPr id="1844" name="Google Shape;1844;p183"/>
          <p:cNvSpPr/>
          <p:nvPr/>
        </p:nvSpPr>
        <p:spPr>
          <a:xfrm>
            <a:off x="6400701" y="3739530"/>
            <a:ext cx="273000" cy="143400"/>
          </a:xfrm>
          <a:custGeom>
            <a:rect b="b" l="l" r="r" t="t"/>
            <a:pathLst>
              <a:path extrusionOk="0" h="120000" w="120000">
                <a:moveTo>
                  <a:pt x="102277" y="40288"/>
                </a:moveTo>
                <a:cubicBezTo>
                  <a:pt x="96761" y="40288"/>
                  <a:pt x="92294" y="49116"/>
                  <a:pt x="92294" y="60000"/>
                </a:cubicBezTo>
                <a:cubicBezTo>
                  <a:pt x="92294" y="70883"/>
                  <a:pt x="96761" y="79711"/>
                  <a:pt x="102277" y="79711"/>
                </a:cubicBezTo>
                <a:cubicBezTo>
                  <a:pt x="107788" y="79711"/>
                  <a:pt x="112255" y="70883"/>
                  <a:pt x="112255" y="60000"/>
                </a:cubicBezTo>
                <a:cubicBezTo>
                  <a:pt x="112255" y="49116"/>
                  <a:pt x="107788" y="40288"/>
                  <a:pt x="102277" y="40288"/>
                </a:cubicBezTo>
                <a:close/>
                <a:moveTo>
                  <a:pt x="89616" y="0"/>
                </a:moveTo>
                <a:cubicBezTo>
                  <a:pt x="106394" y="0"/>
                  <a:pt x="120000" y="26861"/>
                  <a:pt x="120000" y="60000"/>
                </a:cubicBezTo>
                <a:cubicBezTo>
                  <a:pt x="120000" y="93138"/>
                  <a:pt x="106394" y="120000"/>
                  <a:pt x="89616" y="120000"/>
                </a:cubicBezTo>
                <a:cubicBezTo>
                  <a:pt x="76705" y="120000"/>
                  <a:pt x="65672" y="104094"/>
                  <a:pt x="61344" y="81605"/>
                </a:cubicBezTo>
                <a:lnTo>
                  <a:pt x="10938" y="81605"/>
                </a:lnTo>
                <a:lnTo>
                  <a:pt x="10938" y="81605"/>
                </a:lnTo>
                <a:lnTo>
                  <a:pt x="0" y="60000"/>
                </a:lnTo>
                <a:lnTo>
                  <a:pt x="10911" y="38455"/>
                </a:lnTo>
                <a:lnTo>
                  <a:pt x="21477" y="59316"/>
                </a:lnTo>
                <a:lnTo>
                  <a:pt x="32072" y="38394"/>
                </a:lnTo>
                <a:lnTo>
                  <a:pt x="32211" y="38394"/>
                </a:lnTo>
                <a:lnTo>
                  <a:pt x="42805" y="59316"/>
                </a:lnTo>
                <a:lnTo>
                  <a:pt x="53400" y="38394"/>
                </a:lnTo>
                <a:lnTo>
                  <a:pt x="61344" y="38394"/>
                </a:lnTo>
                <a:cubicBezTo>
                  <a:pt x="65672" y="15905"/>
                  <a:pt x="76705" y="0"/>
                  <a:pt x="89616" y="0"/>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Arial"/>
              <a:buNone/>
            </a:pPr>
            <a:r>
              <a:t/>
            </a:r>
            <a:endParaRPr b="0" i="0" sz="1200" u="none" cap="none" strike="noStrike">
              <a:solidFill>
                <a:srgbClr val="FFFFFF"/>
              </a:solidFill>
              <a:latin typeface="Arial"/>
              <a:ea typeface="Arial"/>
              <a:cs typeface="Arial"/>
              <a:sym typeface="Arial"/>
            </a:endParaRPr>
          </a:p>
        </p:txBody>
      </p:sp>
      <p:grpSp>
        <p:nvGrpSpPr>
          <p:cNvPr id="1845" name="Google Shape;1845;p183"/>
          <p:cNvGrpSpPr/>
          <p:nvPr/>
        </p:nvGrpSpPr>
        <p:grpSpPr>
          <a:xfrm>
            <a:off x="6014897" y="2059326"/>
            <a:ext cx="1596300" cy="272100"/>
            <a:chOff x="0" y="41679"/>
            <a:chExt cx="1596300" cy="272100"/>
          </a:xfrm>
        </p:grpSpPr>
        <p:grpSp>
          <p:nvGrpSpPr>
            <p:cNvPr id="1846" name="Google Shape;1846;p183"/>
            <p:cNvGrpSpPr/>
            <p:nvPr/>
          </p:nvGrpSpPr>
          <p:grpSpPr>
            <a:xfrm>
              <a:off x="0" y="41679"/>
              <a:ext cx="1596300" cy="272100"/>
              <a:chOff x="0" y="41679"/>
              <a:chExt cx="1596300" cy="272100"/>
            </a:xfrm>
          </p:grpSpPr>
          <p:sp>
            <p:nvSpPr>
              <p:cNvPr id="1847" name="Google Shape;1847;p183"/>
              <p:cNvSpPr/>
              <p:nvPr/>
            </p:nvSpPr>
            <p:spPr>
              <a:xfrm>
                <a:off x="0" y="41679"/>
                <a:ext cx="1596300" cy="272100"/>
              </a:xfrm>
              <a:prstGeom prst="roundRect">
                <a:avLst>
                  <a:gd fmla="val 17740" name="adj"/>
                </a:avLst>
              </a:prstGeom>
              <a:solidFill>
                <a:srgbClr val="3392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83"/>
              <p:cNvSpPr/>
              <p:nvPr/>
            </p:nvSpPr>
            <p:spPr>
              <a:xfrm>
                <a:off x="14145" y="88900"/>
                <a:ext cx="1567800" cy="177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2F2F2"/>
                  </a:buClr>
                  <a:buFont typeface="Calibri"/>
                  <a:buNone/>
                </a:pPr>
                <a:r>
                  <a:rPr b="0" i="0" lang="en" sz="1200" u="none" cap="none" strike="noStrike">
                    <a:solidFill>
                      <a:srgbClr val="F2F2F2"/>
                    </a:solidFill>
                    <a:latin typeface="Calibri"/>
                    <a:ea typeface="Calibri"/>
                    <a:cs typeface="Calibri"/>
                    <a:sym typeface="Calibri"/>
                  </a:rPr>
                  <a:t>GoRouter</a:t>
                </a:r>
                <a:endParaRPr/>
              </a:p>
            </p:txBody>
          </p:sp>
        </p:grpSp>
        <p:sp>
          <p:nvSpPr>
            <p:cNvPr id="1849" name="Google Shape;1849;p183"/>
            <p:cNvSpPr/>
            <p:nvPr/>
          </p:nvSpPr>
          <p:spPr>
            <a:xfrm>
              <a:off x="1347655" y="70831"/>
              <a:ext cx="196500" cy="196500"/>
            </a:xfrm>
            <a:custGeom>
              <a:rect b="b" l="l" r="r" t="t"/>
              <a:pathLst>
                <a:path extrusionOk="0" h="120000" w="120000">
                  <a:moveTo>
                    <a:pt x="52672" y="69894"/>
                  </a:moveTo>
                  <a:lnTo>
                    <a:pt x="52672" y="92827"/>
                  </a:lnTo>
                  <a:lnTo>
                    <a:pt x="41038" y="92827"/>
                  </a:lnTo>
                  <a:lnTo>
                    <a:pt x="60000" y="117433"/>
                  </a:lnTo>
                  <a:lnTo>
                    <a:pt x="78961" y="92827"/>
                  </a:lnTo>
                  <a:lnTo>
                    <a:pt x="67327" y="92827"/>
                  </a:lnTo>
                  <a:lnTo>
                    <a:pt x="67327" y="69894"/>
                  </a:lnTo>
                  <a:close/>
                  <a:moveTo>
                    <a:pt x="90877" y="41038"/>
                  </a:moveTo>
                  <a:lnTo>
                    <a:pt x="66272" y="60000"/>
                  </a:lnTo>
                  <a:lnTo>
                    <a:pt x="90877" y="78961"/>
                  </a:lnTo>
                  <a:lnTo>
                    <a:pt x="90877" y="67327"/>
                  </a:lnTo>
                  <a:lnTo>
                    <a:pt x="113811" y="67327"/>
                  </a:lnTo>
                  <a:lnTo>
                    <a:pt x="113811" y="52672"/>
                  </a:lnTo>
                  <a:lnTo>
                    <a:pt x="90877" y="52672"/>
                  </a:lnTo>
                  <a:close/>
                  <a:moveTo>
                    <a:pt x="29122" y="41038"/>
                  </a:moveTo>
                  <a:lnTo>
                    <a:pt x="29122" y="52672"/>
                  </a:lnTo>
                  <a:lnTo>
                    <a:pt x="6188" y="52672"/>
                  </a:lnTo>
                  <a:lnTo>
                    <a:pt x="6188" y="67327"/>
                  </a:lnTo>
                  <a:lnTo>
                    <a:pt x="29122" y="67327"/>
                  </a:lnTo>
                  <a:lnTo>
                    <a:pt x="29122" y="78961"/>
                  </a:lnTo>
                  <a:lnTo>
                    <a:pt x="53722" y="60000"/>
                  </a:lnTo>
                  <a:close/>
                  <a:moveTo>
                    <a:pt x="60000" y="2566"/>
                  </a:moveTo>
                  <a:lnTo>
                    <a:pt x="41038" y="27172"/>
                  </a:lnTo>
                  <a:lnTo>
                    <a:pt x="52672" y="27172"/>
                  </a:lnTo>
                  <a:lnTo>
                    <a:pt x="52672" y="50105"/>
                  </a:lnTo>
                  <a:lnTo>
                    <a:pt x="67327" y="50105"/>
                  </a:lnTo>
                  <a:lnTo>
                    <a:pt x="67327" y="27172"/>
                  </a:lnTo>
                  <a:lnTo>
                    <a:pt x="78961" y="27172"/>
                  </a:lnTo>
                  <a:close/>
                  <a:moveTo>
                    <a:pt x="60000" y="0"/>
                  </a:moveTo>
                  <a:cubicBezTo>
                    <a:pt x="93138" y="0"/>
                    <a:pt x="120000" y="26861"/>
                    <a:pt x="120000" y="60000"/>
                  </a:cubicBezTo>
                  <a:cubicBezTo>
                    <a:pt x="120000" y="93138"/>
                    <a:pt x="93138" y="120000"/>
                    <a:pt x="60000" y="120000"/>
                  </a:cubicBezTo>
                  <a:cubicBezTo>
                    <a:pt x="26861" y="120000"/>
                    <a:pt x="0" y="93138"/>
                    <a:pt x="0" y="60000"/>
                  </a:cubicBezTo>
                  <a:cubicBezTo>
                    <a:pt x="0" y="26861"/>
                    <a:pt x="26861" y="0"/>
                    <a:pt x="60000" y="0"/>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Arial"/>
                <a:buNone/>
              </a:pPr>
              <a:r>
                <a:t/>
              </a:r>
              <a:endParaRPr b="0" i="0" sz="1200" u="none" cap="none" strike="noStrike">
                <a:solidFill>
                  <a:srgbClr val="FFFFFF"/>
                </a:solidFill>
                <a:latin typeface="Arial"/>
                <a:ea typeface="Arial"/>
                <a:cs typeface="Arial"/>
                <a:sym typeface="Arial"/>
              </a:endParaRPr>
            </a:p>
          </p:txBody>
        </p:sp>
      </p:grpSp>
      <p:cxnSp>
        <p:nvCxnSpPr>
          <p:cNvPr id="1850" name="Google Shape;1850;p183"/>
          <p:cNvCxnSpPr/>
          <p:nvPr/>
        </p:nvCxnSpPr>
        <p:spPr>
          <a:xfrm>
            <a:off x="6812999" y="1764427"/>
            <a:ext cx="0" cy="294900"/>
          </a:xfrm>
          <a:prstGeom prst="straightConnector1">
            <a:avLst/>
          </a:prstGeom>
          <a:noFill/>
          <a:ln cap="flat" cmpd="sng" w="28575">
            <a:solidFill>
              <a:srgbClr val="000000"/>
            </a:solidFill>
            <a:prstDash val="solid"/>
            <a:round/>
            <a:headEnd len="sm" w="sm" type="none"/>
            <a:tailEnd len="sm" w="sm" type="stealth"/>
          </a:ln>
        </p:spPr>
      </p:cxnSp>
      <p:sp>
        <p:nvSpPr>
          <p:cNvPr id="1851" name="Google Shape;1851;p183"/>
          <p:cNvSpPr/>
          <p:nvPr/>
        </p:nvSpPr>
        <p:spPr>
          <a:xfrm>
            <a:off x="6894518" y="1797821"/>
            <a:ext cx="994800" cy="227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HTTP/HTTPS</a:t>
            </a:r>
            <a:endParaRPr/>
          </a:p>
        </p:txBody>
      </p:sp>
      <p:grpSp>
        <p:nvGrpSpPr>
          <p:cNvPr id="1852" name="Google Shape;1852;p183"/>
          <p:cNvGrpSpPr/>
          <p:nvPr/>
        </p:nvGrpSpPr>
        <p:grpSpPr>
          <a:xfrm>
            <a:off x="6014897" y="1480319"/>
            <a:ext cx="1596300" cy="283841"/>
            <a:chOff x="0" y="-1"/>
            <a:chExt cx="1596300" cy="283841"/>
          </a:xfrm>
        </p:grpSpPr>
        <p:grpSp>
          <p:nvGrpSpPr>
            <p:cNvPr id="1853" name="Google Shape;1853;p183"/>
            <p:cNvGrpSpPr/>
            <p:nvPr/>
          </p:nvGrpSpPr>
          <p:grpSpPr>
            <a:xfrm>
              <a:off x="0" y="11740"/>
              <a:ext cx="1596300" cy="272100"/>
              <a:chOff x="0" y="0"/>
              <a:chExt cx="1596300" cy="272100"/>
            </a:xfrm>
          </p:grpSpPr>
          <p:sp>
            <p:nvSpPr>
              <p:cNvPr id="1854" name="Google Shape;1854;p183"/>
              <p:cNvSpPr/>
              <p:nvPr/>
            </p:nvSpPr>
            <p:spPr>
              <a:xfrm>
                <a:off x="0" y="0"/>
                <a:ext cx="1596300" cy="272100"/>
              </a:xfrm>
              <a:prstGeom prst="roundRect">
                <a:avLst>
                  <a:gd fmla="val 17740" name="adj"/>
                </a:avLst>
              </a:prstGeom>
              <a:solidFill>
                <a:srgbClr val="33928A"/>
              </a:solidFill>
              <a:ln cap="flat" cmpd="sng" w="12700">
                <a:solidFill>
                  <a:srgbClr val="4D4D4D"/>
                </a:solidFill>
                <a:prstDash val="dash"/>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83"/>
              <p:cNvSpPr/>
              <p:nvPr/>
            </p:nvSpPr>
            <p:spPr>
              <a:xfrm>
                <a:off x="14144" y="47220"/>
                <a:ext cx="1567800" cy="177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2F2F2"/>
                  </a:buClr>
                  <a:buFont typeface="Calibri"/>
                  <a:buNone/>
                </a:pPr>
                <a:r>
                  <a:rPr b="0" i="0" lang="en" sz="1200" u="none" cap="none" strike="noStrike">
                    <a:solidFill>
                      <a:srgbClr val="F2F2F2"/>
                    </a:solidFill>
                    <a:latin typeface="Calibri"/>
                    <a:ea typeface="Calibri"/>
                    <a:cs typeface="Calibri"/>
                    <a:sym typeface="Calibri"/>
                  </a:rPr>
                  <a:t>LB</a:t>
                </a:r>
                <a:endParaRPr/>
              </a:p>
            </p:txBody>
          </p:sp>
        </p:grpSp>
        <p:pic>
          <p:nvPicPr>
            <p:cNvPr id="1856" name="Google Shape;1856;p183"/>
            <p:cNvPicPr preferRelativeResize="0"/>
            <p:nvPr/>
          </p:nvPicPr>
          <p:blipFill rotWithShape="1">
            <a:blip r:embed="rId3">
              <a:alphaModFix/>
            </a:blip>
            <a:srcRect b="0" l="0" r="0" t="0"/>
            <a:stretch/>
          </p:blipFill>
          <p:spPr>
            <a:xfrm>
              <a:off x="1291404" y="-1"/>
              <a:ext cx="279300" cy="279300"/>
            </a:xfrm>
            <a:prstGeom prst="rect">
              <a:avLst/>
            </a:prstGeom>
            <a:noFill/>
            <a:ln>
              <a:noFill/>
            </a:ln>
          </p:spPr>
        </p:pic>
      </p:grpSp>
      <p:grpSp>
        <p:nvGrpSpPr>
          <p:cNvPr id="1857" name="Google Shape;1857;p183"/>
          <p:cNvGrpSpPr/>
          <p:nvPr/>
        </p:nvGrpSpPr>
        <p:grpSpPr>
          <a:xfrm>
            <a:off x="6014886" y="2668969"/>
            <a:ext cx="1613100" cy="572400"/>
            <a:chOff x="0" y="0"/>
            <a:chExt cx="1613100" cy="572400"/>
          </a:xfrm>
        </p:grpSpPr>
        <p:grpSp>
          <p:nvGrpSpPr>
            <p:cNvPr id="1858" name="Google Shape;1858;p183"/>
            <p:cNvGrpSpPr/>
            <p:nvPr/>
          </p:nvGrpSpPr>
          <p:grpSpPr>
            <a:xfrm>
              <a:off x="0" y="0"/>
              <a:ext cx="1613100" cy="572400"/>
              <a:chOff x="0" y="0"/>
              <a:chExt cx="1613100" cy="572400"/>
            </a:xfrm>
          </p:grpSpPr>
          <p:sp>
            <p:nvSpPr>
              <p:cNvPr id="1859" name="Google Shape;1859;p183"/>
              <p:cNvSpPr/>
              <p:nvPr/>
            </p:nvSpPr>
            <p:spPr>
              <a:xfrm>
                <a:off x="0" y="0"/>
                <a:ext cx="1613100" cy="572400"/>
              </a:xfrm>
              <a:prstGeom prst="roundRect">
                <a:avLst>
                  <a:gd fmla="val 17740" name="adj"/>
                </a:avLst>
              </a:prstGeom>
              <a:solidFill>
                <a:srgbClr val="3392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183"/>
              <p:cNvSpPr/>
              <p:nvPr/>
            </p:nvSpPr>
            <p:spPr>
              <a:xfrm>
                <a:off x="29742" y="197309"/>
                <a:ext cx="1553700" cy="177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2F2F2"/>
                  </a:buClr>
                  <a:buFont typeface="Calibri"/>
                  <a:buNone/>
                </a:pPr>
                <a:r>
                  <a:rPr b="0" i="0" lang="en" sz="1200" u="none" cap="none" strike="noStrike">
                    <a:solidFill>
                      <a:srgbClr val="F2F2F2"/>
                    </a:solidFill>
                    <a:latin typeface="Calibri"/>
                    <a:ea typeface="Calibri"/>
                    <a:cs typeface="Calibri"/>
                    <a:sym typeface="Calibri"/>
                  </a:rPr>
                  <a:t>Cloud Controller</a:t>
                </a:r>
                <a:endParaRPr/>
              </a:p>
            </p:txBody>
          </p:sp>
        </p:grpSp>
        <p:sp>
          <p:nvSpPr>
            <p:cNvPr id="1861" name="Google Shape;1861;p183"/>
            <p:cNvSpPr/>
            <p:nvPr/>
          </p:nvSpPr>
          <p:spPr>
            <a:xfrm>
              <a:off x="1361088" y="22807"/>
              <a:ext cx="169800" cy="226500"/>
            </a:xfrm>
            <a:custGeom>
              <a:rect b="b" l="l" r="r" t="t"/>
              <a:pathLst>
                <a:path extrusionOk="0" h="120000" w="120000">
                  <a:moveTo>
                    <a:pt x="60000" y="92322"/>
                  </a:moveTo>
                  <a:lnTo>
                    <a:pt x="38588" y="104577"/>
                  </a:lnTo>
                  <a:cubicBezTo>
                    <a:pt x="44388" y="108216"/>
                    <a:pt x="51905" y="110083"/>
                    <a:pt x="60000" y="110083"/>
                  </a:cubicBezTo>
                  <a:cubicBezTo>
                    <a:pt x="68094" y="110083"/>
                    <a:pt x="75611" y="108216"/>
                    <a:pt x="81411" y="104583"/>
                  </a:cubicBezTo>
                  <a:close/>
                  <a:moveTo>
                    <a:pt x="23777" y="71588"/>
                  </a:moveTo>
                  <a:cubicBezTo>
                    <a:pt x="22205" y="74561"/>
                    <a:pt x="21433" y="77805"/>
                    <a:pt x="21433" y="81183"/>
                  </a:cubicBezTo>
                  <a:cubicBezTo>
                    <a:pt x="21433" y="90788"/>
                    <a:pt x="27683" y="99294"/>
                    <a:pt x="37705" y="104133"/>
                  </a:cubicBezTo>
                  <a:lnTo>
                    <a:pt x="45905" y="84255"/>
                  </a:lnTo>
                  <a:close/>
                  <a:moveTo>
                    <a:pt x="96222" y="71588"/>
                  </a:moveTo>
                  <a:lnTo>
                    <a:pt x="74094" y="84255"/>
                  </a:lnTo>
                  <a:lnTo>
                    <a:pt x="82294" y="104133"/>
                  </a:lnTo>
                  <a:cubicBezTo>
                    <a:pt x="92316" y="99294"/>
                    <a:pt x="98566" y="90788"/>
                    <a:pt x="98566" y="81183"/>
                  </a:cubicBezTo>
                  <a:cubicBezTo>
                    <a:pt x="98566" y="77805"/>
                    <a:pt x="97794" y="74561"/>
                    <a:pt x="96222" y="71588"/>
                  </a:cubicBezTo>
                  <a:close/>
                  <a:moveTo>
                    <a:pt x="60944" y="52355"/>
                  </a:moveTo>
                  <a:lnTo>
                    <a:pt x="68711" y="71200"/>
                  </a:lnTo>
                  <a:lnTo>
                    <a:pt x="96055" y="71200"/>
                  </a:lnTo>
                  <a:cubicBezTo>
                    <a:pt x="90850" y="60350"/>
                    <a:pt x="77133" y="52583"/>
                    <a:pt x="60944" y="52355"/>
                  </a:cubicBezTo>
                  <a:close/>
                  <a:moveTo>
                    <a:pt x="59055" y="52355"/>
                  </a:moveTo>
                  <a:cubicBezTo>
                    <a:pt x="42866" y="52583"/>
                    <a:pt x="29150" y="60350"/>
                    <a:pt x="23944" y="71200"/>
                  </a:cubicBezTo>
                  <a:lnTo>
                    <a:pt x="51288" y="71200"/>
                  </a:lnTo>
                  <a:close/>
                  <a:moveTo>
                    <a:pt x="70361" y="14650"/>
                  </a:moveTo>
                  <a:lnTo>
                    <a:pt x="111800" y="14650"/>
                  </a:lnTo>
                  <a:lnTo>
                    <a:pt x="111800" y="29161"/>
                  </a:lnTo>
                  <a:lnTo>
                    <a:pt x="88172" y="48677"/>
                  </a:lnTo>
                  <a:cubicBezTo>
                    <a:pt x="102411" y="55550"/>
                    <a:pt x="111800" y="67544"/>
                    <a:pt x="111800" y="81183"/>
                  </a:cubicBezTo>
                  <a:cubicBezTo>
                    <a:pt x="111800" y="102622"/>
                    <a:pt x="88605" y="120000"/>
                    <a:pt x="60000" y="120000"/>
                  </a:cubicBezTo>
                  <a:cubicBezTo>
                    <a:pt x="31394" y="120000"/>
                    <a:pt x="8200" y="102622"/>
                    <a:pt x="8200" y="81183"/>
                  </a:cubicBezTo>
                  <a:cubicBezTo>
                    <a:pt x="8200" y="67561"/>
                    <a:pt x="17566" y="55577"/>
                    <a:pt x="31772" y="48700"/>
                  </a:cubicBezTo>
                  <a:lnTo>
                    <a:pt x="8200" y="29227"/>
                  </a:lnTo>
                  <a:lnTo>
                    <a:pt x="8200" y="14716"/>
                  </a:lnTo>
                  <a:lnTo>
                    <a:pt x="49638" y="14716"/>
                  </a:lnTo>
                  <a:lnTo>
                    <a:pt x="49638" y="43150"/>
                  </a:lnTo>
                  <a:cubicBezTo>
                    <a:pt x="52988" y="42638"/>
                    <a:pt x="56450" y="42366"/>
                    <a:pt x="60000" y="42366"/>
                  </a:cubicBezTo>
                  <a:lnTo>
                    <a:pt x="70361" y="43150"/>
                  </a:lnTo>
                  <a:lnTo>
                    <a:pt x="70361" y="29161"/>
                  </a:lnTo>
                  <a:close/>
                  <a:moveTo>
                    <a:pt x="0" y="0"/>
                  </a:moveTo>
                  <a:lnTo>
                    <a:pt x="120000" y="0"/>
                  </a:lnTo>
                  <a:lnTo>
                    <a:pt x="120000" y="9377"/>
                  </a:lnTo>
                  <a:lnTo>
                    <a:pt x="0" y="9377"/>
                  </a:ln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Arial"/>
                <a:buNone/>
              </a:pPr>
              <a:r>
                <a:t/>
              </a:r>
              <a:endParaRPr b="0" i="0" sz="1200" u="none" cap="none" strike="noStrike">
                <a:solidFill>
                  <a:srgbClr val="FFFFFF"/>
                </a:solidFill>
                <a:latin typeface="Arial"/>
                <a:ea typeface="Arial"/>
                <a:cs typeface="Arial"/>
                <a:sym typeface="Arial"/>
              </a:endParaRPr>
            </a:p>
          </p:txBody>
        </p:sp>
        <p:sp>
          <p:nvSpPr>
            <p:cNvPr id="1862" name="Google Shape;1862;p183"/>
            <p:cNvSpPr/>
            <p:nvPr/>
          </p:nvSpPr>
          <p:spPr>
            <a:xfrm>
              <a:off x="1368473" y="326662"/>
              <a:ext cx="159900" cy="152700"/>
            </a:xfrm>
            <a:custGeom>
              <a:rect b="b" l="l" r="r" t="t"/>
              <a:pathLst>
                <a:path extrusionOk="0" h="120000" w="12000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1863" name="Google Shape;1863;p183"/>
          <p:cNvSpPr/>
          <p:nvPr/>
        </p:nvSpPr>
        <p:spPr>
          <a:xfrm>
            <a:off x="6477426" y="3952364"/>
            <a:ext cx="159900" cy="152700"/>
          </a:xfrm>
          <a:custGeom>
            <a:rect b="b" l="l" r="r" t="t"/>
            <a:pathLst>
              <a:path extrusionOk="0" h="120000" w="12000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nvGrpSpPr>
          <p:cNvPr id="1864" name="Google Shape;1864;p183"/>
          <p:cNvGrpSpPr/>
          <p:nvPr/>
        </p:nvGrpSpPr>
        <p:grpSpPr>
          <a:xfrm>
            <a:off x="5596031" y="640625"/>
            <a:ext cx="781500" cy="289500"/>
            <a:chOff x="0" y="0"/>
            <a:chExt cx="781500" cy="289500"/>
          </a:xfrm>
        </p:grpSpPr>
        <p:sp>
          <p:nvSpPr>
            <p:cNvPr id="1865" name="Google Shape;1865;p183"/>
            <p:cNvSpPr/>
            <p:nvPr/>
          </p:nvSpPr>
          <p:spPr>
            <a:xfrm>
              <a:off x="0" y="0"/>
              <a:ext cx="781500" cy="289500"/>
            </a:xfrm>
            <a:prstGeom prst="roundRect">
              <a:avLst>
                <a:gd fmla="val 4579" name="adj"/>
              </a:avLst>
            </a:prstGeom>
            <a:solidFill>
              <a:srgbClr val="3392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83"/>
            <p:cNvSpPr/>
            <p:nvPr/>
          </p:nvSpPr>
          <p:spPr>
            <a:xfrm>
              <a:off x="3880" y="58272"/>
              <a:ext cx="773700" cy="172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Font typeface="Arial"/>
                <a:buNone/>
              </a:pPr>
              <a:r>
                <a:rPr b="1" i="0" lang="en" sz="1200" u="none" cap="none" strike="noStrike">
                  <a:solidFill>
                    <a:srgbClr val="FFFFFF"/>
                  </a:solidFill>
                  <a:latin typeface="Arial"/>
                  <a:ea typeface="Arial"/>
                  <a:cs typeface="Arial"/>
                  <a:sym typeface="Arial"/>
                </a:rPr>
                <a:t>CLI</a:t>
              </a:r>
              <a:endParaRPr/>
            </a:p>
          </p:txBody>
        </p:sp>
      </p:grpSp>
      <p:sp>
        <p:nvSpPr>
          <p:cNvPr id="1867" name="Google Shape;1867;p183"/>
          <p:cNvSpPr/>
          <p:nvPr/>
        </p:nvSpPr>
        <p:spPr>
          <a:xfrm>
            <a:off x="5629485" y="556991"/>
            <a:ext cx="233700" cy="186300"/>
          </a:xfrm>
          <a:custGeom>
            <a:rect b="b" l="l" r="r" t="t"/>
            <a:pathLst>
              <a:path extrusionOk="0" h="120000" w="120000">
                <a:moveTo>
                  <a:pt x="59955" y="69227"/>
                </a:moveTo>
                <a:lnTo>
                  <a:pt x="59955" y="83677"/>
                </a:lnTo>
                <a:lnTo>
                  <a:pt x="94900" y="83677"/>
                </a:lnTo>
                <a:lnTo>
                  <a:pt x="94900" y="69227"/>
                </a:lnTo>
                <a:close/>
                <a:moveTo>
                  <a:pt x="14927" y="16072"/>
                </a:moveTo>
                <a:lnTo>
                  <a:pt x="14927" y="32355"/>
                </a:lnTo>
                <a:lnTo>
                  <a:pt x="42050" y="49833"/>
                </a:lnTo>
                <a:lnTo>
                  <a:pt x="14927" y="67316"/>
                </a:lnTo>
                <a:lnTo>
                  <a:pt x="14927" y="83594"/>
                </a:lnTo>
                <a:lnTo>
                  <a:pt x="56511" y="56794"/>
                </a:lnTo>
                <a:lnTo>
                  <a:pt x="56511" y="42872"/>
                </a:lnTo>
                <a:close/>
                <a:moveTo>
                  <a:pt x="9500" y="0"/>
                </a:moveTo>
                <a:lnTo>
                  <a:pt x="110500" y="0"/>
                </a:lnTo>
                <a:cubicBezTo>
                  <a:pt x="115744" y="0"/>
                  <a:pt x="120000" y="5338"/>
                  <a:pt x="120000" y="11927"/>
                </a:cubicBezTo>
                <a:lnTo>
                  <a:pt x="120000" y="108072"/>
                </a:lnTo>
                <a:cubicBezTo>
                  <a:pt x="120000" y="114661"/>
                  <a:pt x="115744" y="120000"/>
                  <a:pt x="110500" y="120000"/>
                </a:cubicBezTo>
                <a:lnTo>
                  <a:pt x="9500" y="120000"/>
                </a:lnTo>
                <a:cubicBezTo>
                  <a:pt x="4255" y="120000"/>
                  <a:pt x="0" y="114661"/>
                  <a:pt x="0" y="108072"/>
                </a:cubicBezTo>
                <a:lnTo>
                  <a:pt x="0" y="11927"/>
                </a:lnTo>
                <a:cubicBezTo>
                  <a:pt x="0" y="5338"/>
                  <a:pt x="4255" y="0"/>
                  <a:pt x="9500" y="0"/>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cxnSp>
        <p:nvCxnSpPr>
          <p:cNvPr id="1868" name="Google Shape;1868;p183"/>
          <p:cNvCxnSpPr/>
          <p:nvPr/>
        </p:nvCxnSpPr>
        <p:spPr>
          <a:xfrm flipH="1">
            <a:off x="7388631" y="929988"/>
            <a:ext cx="10800" cy="570600"/>
          </a:xfrm>
          <a:prstGeom prst="straightConnector1">
            <a:avLst/>
          </a:prstGeom>
          <a:noFill/>
          <a:ln cap="flat" cmpd="sng" w="28575">
            <a:solidFill>
              <a:srgbClr val="000000"/>
            </a:solidFill>
            <a:prstDash val="solid"/>
            <a:round/>
            <a:headEnd len="sm" w="sm" type="none"/>
            <a:tailEnd len="sm" w="sm" type="stealth"/>
          </a:ln>
        </p:spPr>
      </p:cxnSp>
      <p:sp>
        <p:nvSpPr>
          <p:cNvPr id="1869" name="Google Shape;1869;p183"/>
          <p:cNvSpPr/>
          <p:nvPr/>
        </p:nvSpPr>
        <p:spPr>
          <a:xfrm>
            <a:off x="6292835" y="1171288"/>
            <a:ext cx="975600" cy="227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HTTP/HTTPS</a:t>
            </a:r>
            <a:endParaRPr/>
          </a:p>
        </p:txBody>
      </p:sp>
      <p:cxnSp>
        <p:nvCxnSpPr>
          <p:cNvPr id="1870" name="Google Shape;1870;p183"/>
          <p:cNvCxnSpPr/>
          <p:nvPr/>
        </p:nvCxnSpPr>
        <p:spPr>
          <a:xfrm>
            <a:off x="6197166" y="929987"/>
            <a:ext cx="0" cy="567300"/>
          </a:xfrm>
          <a:prstGeom prst="straightConnector1">
            <a:avLst/>
          </a:prstGeom>
          <a:noFill/>
          <a:ln cap="flat" cmpd="sng" w="28575">
            <a:solidFill>
              <a:srgbClr val="000000"/>
            </a:solidFill>
            <a:prstDash val="solid"/>
            <a:round/>
            <a:headEnd len="sm" w="sm" type="none"/>
            <a:tailEnd len="sm" w="sm" type="stealth"/>
          </a:ln>
        </p:spPr>
      </p:cxnSp>
      <p:grpSp>
        <p:nvGrpSpPr>
          <p:cNvPr id="1871" name="Google Shape;1871;p183"/>
          <p:cNvGrpSpPr/>
          <p:nvPr/>
        </p:nvGrpSpPr>
        <p:grpSpPr>
          <a:xfrm>
            <a:off x="6815231" y="701388"/>
            <a:ext cx="1295400" cy="228600"/>
            <a:chOff x="0" y="0"/>
            <a:chExt cx="1295400" cy="228600"/>
          </a:xfrm>
        </p:grpSpPr>
        <p:sp>
          <p:nvSpPr>
            <p:cNvPr id="1872" name="Google Shape;1872;p183"/>
            <p:cNvSpPr/>
            <p:nvPr/>
          </p:nvSpPr>
          <p:spPr>
            <a:xfrm>
              <a:off x="0" y="0"/>
              <a:ext cx="1295400" cy="228600"/>
            </a:xfrm>
            <a:prstGeom prst="roundRect">
              <a:avLst>
                <a:gd fmla="val 4579" name="adj"/>
              </a:avLst>
            </a:prstGeom>
            <a:solidFill>
              <a:srgbClr val="3392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83"/>
            <p:cNvSpPr/>
            <p:nvPr/>
          </p:nvSpPr>
          <p:spPr>
            <a:xfrm>
              <a:off x="3066" y="27892"/>
              <a:ext cx="1289400" cy="172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Font typeface="Arial"/>
                <a:buNone/>
              </a:pPr>
              <a:r>
                <a:rPr b="1" i="0" lang="en" sz="1200" u="none" cap="none" strike="noStrike">
                  <a:solidFill>
                    <a:srgbClr val="FFFFFF"/>
                  </a:solidFill>
                  <a:latin typeface="Arial"/>
                  <a:ea typeface="Arial"/>
                  <a:cs typeface="Arial"/>
                  <a:sym typeface="Arial"/>
                </a:rPr>
                <a:t>custom clients</a:t>
              </a:r>
              <a:endParaRPr/>
            </a:p>
          </p:txBody>
        </p:sp>
      </p:grpSp>
      <p:sp>
        <p:nvSpPr>
          <p:cNvPr id="1874" name="Google Shape;1874;p183"/>
          <p:cNvSpPr/>
          <p:nvPr/>
        </p:nvSpPr>
        <p:spPr>
          <a:xfrm>
            <a:off x="6814514" y="2331577"/>
            <a:ext cx="3900" cy="337500"/>
          </a:xfrm>
          <a:custGeom>
            <a:rect b="b" l="l" r="r" t="t"/>
            <a:pathLst>
              <a:path extrusionOk="0" h="120000" w="120000">
                <a:moveTo>
                  <a:pt x="0" y="0"/>
                </a:moveTo>
                <a:cubicBezTo>
                  <a:pt x="40000" y="40000"/>
                  <a:pt x="80000" y="80000"/>
                  <a:pt x="120000" y="12000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Arial"/>
              <a:buNone/>
            </a:pPr>
            <a:r>
              <a:t/>
            </a:r>
            <a:endParaRPr b="0" i="0" sz="1400" u="none" cap="none" strike="noStrike">
              <a:solidFill>
                <a:srgbClr val="00685D"/>
              </a:solidFill>
              <a:latin typeface="Arial"/>
              <a:ea typeface="Arial"/>
              <a:cs typeface="Arial"/>
              <a:sym typeface="Arial"/>
            </a:endParaRPr>
          </a:p>
        </p:txBody>
      </p:sp>
      <p:sp>
        <p:nvSpPr>
          <p:cNvPr id="1875" name="Google Shape;1875;p183"/>
          <p:cNvSpPr/>
          <p:nvPr/>
        </p:nvSpPr>
        <p:spPr>
          <a:xfrm>
            <a:off x="6894518" y="2373553"/>
            <a:ext cx="517200" cy="227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a:t>
            </a:r>
            <a:endParaRPr/>
          </a:p>
        </p:txBody>
      </p:sp>
      <p:sp>
        <p:nvSpPr>
          <p:cNvPr id="1876" name="Google Shape;1876;p183"/>
          <p:cNvSpPr/>
          <p:nvPr/>
        </p:nvSpPr>
        <p:spPr>
          <a:xfrm>
            <a:off x="6142682" y="3241262"/>
            <a:ext cx="410100" cy="436800"/>
          </a:xfrm>
          <a:custGeom>
            <a:rect b="b" l="l" r="r" t="t"/>
            <a:pathLst>
              <a:path extrusionOk="0" h="120000" w="120000">
                <a:moveTo>
                  <a:pt x="120000" y="0"/>
                </a:moveTo>
                <a:cubicBezTo>
                  <a:pt x="80000" y="40000"/>
                  <a:pt x="40000" y="80000"/>
                  <a:pt x="0" y="12000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Arial"/>
              <a:buNone/>
            </a:pPr>
            <a:r>
              <a:t/>
            </a:r>
            <a:endParaRPr b="0" i="0" sz="1400" u="none" cap="none" strike="noStrike">
              <a:solidFill>
                <a:srgbClr val="00685D"/>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0" name="Shape 1880"/>
        <p:cNvGrpSpPr/>
        <p:nvPr/>
      </p:nvGrpSpPr>
      <p:grpSpPr>
        <a:xfrm>
          <a:off x="0" y="0"/>
          <a:ext cx="0" cy="0"/>
          <a:chOff x="0" y="0"/>
          <a:chExt cx="0" cy="0"/>
        </a:xfrm>
      </p:grpSpPr>
      <p:sp>
        <p:nvSpPr>
          <p:cNvPr id="1881" name="Google Shape;1881;p184"/>
          <p:cNvSpPr txBox="1"/>
          <p:nvPr>
            <p:ph type="title"/>
          </p:nvPr>
        </p:nvSpPr>
        <p:spPr>
          <a:xfrm>
            <a:off x="192475" y="151275"/>
            <a:ext cx="41370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lang="en" sz="2400"/>
              <a:t>Operator Identity</a:t>
            </a:r>
            <a:endParaRPr/>
          </a:p>
        </p:txBody>
      </p:sp>
      <p:sp>
        <p:nvSpPr>
          <p:cNvPr id="1882" name="Google Shape;1882;p184"/>
          <p:cNvSpPr txBox="1"/>
          <p:nvPr/>
        </p:nvSpPr>
        <p:spPr>
          <a:xfrm>
            <a:off x="342125" y="872975"/>
            <a:ext cx="3669600" cy="3531900"/>
          </a:xfrm>
          <a:prstGeom prst="rect">
            <a:avLst/>
          </a:prstGeom>
          <a:noFill/>
          <a:ln>
            <a:noFill/>
          </a:ln>
        </p:spPr>
        <p:txBody>
          <a:bodyPr anchorCtr="0" anchor="t" bIns="91400" lIns="91400" spcFirstLastPara="1" rIns="91400" wrap="square" tIns="91400">
            <a:noAutofit/>
          </a:bodyPr>
          <a:lstStyle/>
          <a:p>
            <a:pPr indent="-228600" lvl="0" marL="228600" rtl="0" algn="l">
              <a:spcBef>
                <a:spcPts val="0"/>
              </a:spcBef>
              <a:spcAft>
                <a:spcPts val="0"/>
              </a:spcAft>
              <a:buClr>
                <a:srgbClr val="33928A"/>
              </a:buClr>
              <a:buSzPts val="1800"/>
              <a:buFont typeface="Proxima Nova"/>
              <a:buChar char="•"/>
            </a:pPr>
            <a:r>
              <a:rPr lang="en" sz="1800">
                <a:solidFill>
                  <a:srgbClr val="4D4D4D"/>
                </a:solidFill>
                <a:latin typeface="Proxima Nova"/>
                <a:ea typeface="Proxima Nova"/>
                <a:cs typeface="Proxima Nova"/>
                <a:sym typeface="Proxima Nova"/>
              </a:rPr>
              <a:t>Ops Manager supports a single username and password for access to operations functions</a:t>
            </a:r>
            <a:endParaRPr sz="1800">
              <a:solidFill>
                <a:srgbClr val="4D4D4D"/>
              </a:solidFill>
              <a:latin typeface="Proxima Nova"/>
              <a:ea typeface="Proxima Nova"/>
              <a:cs typeface="Proxima Nova"/>
              <a:sym typeface="Proxima Nova"/>
            </a:endParaRPr>
          </a:p>
          <a:p>
            <a:pPr indent="-228600" lvl="0" marL="228600" rtl="0" algn="l">
              <a:spcBef>
                <a:spcPts val="1000"/>
              </a:spcBef>
              <a:spcAft>
                <a:spcPts val="0"/>
              </a:spcAft>
              <a:buClr>
                <a:srgbClr val="33928A"/>
              </a:buClr>
              <a:buSzPts val="1800"/>
              <a:buFont typeface="Proxima Nova"/>
              <a:buChar char="•"/>
            </a:pPr>
            <a:r>
              <a:rPr lang="en" sz="1800">
                <a:solidFill>
                  <a:srgbClr val="4D4D4D"/>
                </a:solidFill>
                <a:latin typeface="Proxima Nova"/>
                <a:ea typeface="Proxima Nova"/>
                <a:cs typeface="Proxima Nova"/>
                <a:sym typeface="Proxima Nova"/>
              </a:rPr>
              <a:t>Ops Manager creates randomized passwords for access to all managed VMs</a:t>
            </a:r>
            <a:endParaRPr sz="1800">
              <a:solidFill>
                <a:schemeClr val="folHlink"/>
              </a:solidFill>
              <a:latin typeface="Proxima Nova"/>
              <a:ea typeface="Proxima Nova"/>
              <a:cs typeface="Proxima Nova"/>
              <a:sym typeface="Proxima Nova"/>
            </a:endParaRPr>
          </a:p>
          <a:p>
            <a:pPr indent="-228600" lvl="0" marL="228600" rtl="0" algn="l">
              <a:spcBef>
                <a:spcPts val="1200"/>
              </a:spcBef>
              <a:spcAft>
                <a:spcPts val="0"/>
              </a:spcAft>
              <a:buClr>
                <a:srgbClr val="33928A"/>
              </a:buClr>
              <a:buSzPts val="1800"/>
              <a:buFont typeface="Proxima Nova"/>
              <a:buChar char="•"/>
            </a:pPr>
            <a:r>
              <a:rPr lang="en" sz="1800">
                <a:solidFill>
                  <a:srgbClr val="4D4D4D"/>
                </a:solidFill>
                <a:latin typeface="Proxima Nova"/>
                <a:ea typeface="Proxima Nova"/>
                <a:cs typeface="Proxima Nova"/>
                <a:sym typeface="Proxima Nova"/>
              </a:rPr>
              <a:t>VM credentials are visible in the Ops Manager UI</a:t>
            </a:r>
            <a:endParaRPr sz="1800">
              <a:solidFill>
                <a:schemeClr val="folHlink"/>
              </a:solidFill>
              <a:latin typeface="Proxima Nova"/>
              <a:ea typeface="Proxima Nova"/>
              <a:cs typeface="Proxima Nova"/>
              <a:sym typeface="Proxima Nova"/>
            </a:endParaRPr>
          </a:p>
          <a:p>
            <a:pPr indent="0" lvl="0" marL="228600" rtl="0" algn="l">
              <a:spcBef>
                <a:spcPts val="1200"/>
              </a:spcBef>
              <a:spcAft>
                <a:spcPts val="0"/>
              </a:spcAft>
              <a:buNone/>
            </a:pPr>
            <a:r>
              <a:t/>
            </a:r>
            <a:endParaRPr sz="1800">
              <a:solidFill>
                <a:srgbClr val="4D4D4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Font typeface="Arial"/>
              <a:buNone/>
            </a:pPr>
            <a:r>
              <a:t/>
            </a:r>
            <a:endParaRPr i="0" sz="18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1AB9A5"/>
              </a:buClr>
              <a:buFont typeface="Proxima Nova"/>
              <a:buNone/>
            </a:pPr>
            <a:r>
              <a:t/>
            </a:r>
            <a:endParaRPr sz="1800">
              <a:solidFill>
                <a:schemeClr val="dk1"/>
              </a:solidFill>
              <a:latin typeface="Proxima Nova"/>
              <a:ea typeface="Proxima Nova"/>
              <a:cs typeface="Proxima Nova"/>
              <a:sym typeface="Proxima Nova"/>
            </a:endParaRPr>
          </a:p>
        </p:txBody>
      </p:sp>
      <p:sp>
        <p:nvSpPr>
          <p:cNvPr id="1883" name="Google Shape;1883;p184"/>
          <p:cNvSpPr/>
          <p:nvPr/>
        </p:nvSpPr>
        <p:spPr>
          <a:xfrm>
            <a:off x="5663781" y="92141"/>
            <a:ext cx="2658600" cy="1303800"/>
          </a:xfrm>
          <a:prstGeom prst="roundRect">
            <a:avLst>
              <a:gd fmla="val 8224" name="adj"/>
            </a:avLst>
          </a:prstGeom>
          <a:gradFill>
            <a:gsLst>
              <a:gs pos="0">
                <a:srgbClr val="D8D8D8"/>
              </a:gs>
              <a:gs pos="100000">
                <a:srgbClr val="F2F2F2"/>
              </a:gs>
            </a:gsLst>
            <a:lin ang="5400012" scaled="0"/>
          </a:gradFill>
          <a:ln cap="flat" cmpd="sng" w="9525">
            <a:solidFill>
              <a:srgbClr val="7F7F7F"/>
            </a:solidFill>
            <a:prstDash val="solid"/>
            <a:round/>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8881"/>
              </a:buClr>
              <a:buFont typeface="Arial"/>
              <a:buNone/>
            </a:pPr>
            <a:r>
              <a:t/>
            </a:r>
            <a:endParaRPr b="0" i="0" sz="1600" u="none" cap="none" strike="noStrike">
              <a:solidFill>
                <a:srgbClr val="008881"/>
              </a:solidFill>
              <a:latin typeface="Arial"/>
              <a:ea typeface="Arial"/>
              <a:cs typeface="Arial"/>
              <a:sym typeface="Arial"/>
            </a:endParaRPr>
          </a:p>
        </p:txBody>
      </p:sp>
      <p:grpSp>
        <p:nvGrpSpPr>
          <p:cNvPr id="1884" name="Google Shape;1884;p184"/>
          <p:cNvGrpSpPr/>
          <p:nvPr/>
        </p:nvGrpSpPr>
        <p:grpSpPr>
          <a:xfrm>
            <a:off x="6150362" y="484920"/>
            <a:ext cx="1621566" cy="568434"/>
            <a:chOff x="-1" y="-1"/>
            <a:chExt cx="1621566" cy="568434"/>
          </a:xfrm>
        </p:grpSpPr>
        <p:grpSp>
          <p:nvGrpSpPr>
            <p:cNvPr id="1885" name="Google Shape;1885;p184"/>
            <p:cNvGrpSpPr/>
            <p:nvPr/>
          </p:nvGrpSpPr>
          <p:grpSpPr>
            <a:xfrm>
              <a:off x="-1" y="-1"/>
              <a:ext cx="1613100" cy="272100"/>
              <a:chOff x="0" y="0"/>
              <a:chExt cx="1613100" cy="272100"/>
            </a:xfrm>
          </p:grpSpPr>
          <p:sp>
            <p:nvSpPr>
              <p:cNvPr id="1886" name="Google Shape;1886;p184"/>
              <p:cNvSpPr/>
              <p:nvPr/>
            </p:nvSpPr>
            <p:spPr>
              <a:xfrm>
                <a:off x="0" y="0"/>
                <a:ext cx="1613100" cy="272100"/>
              </a:xfrm>
              <a:prstGeom prst="roundRect">
                <a:avLst>
                  <a:gd fmla="val 17740" name="adj"/>
                </a:avLst>
              </a:prstGeom>
              <a:solidFill>
                <a:srgbClr val="3392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84"/>
              <p:cNvSpPr/>
              <p:nvPr/>
            </p:nvSpPr>
            <p:spPr>
              <a:xfrm>
                <a:off x="14140" y="47171"/>
                <a:ext cx="1584900" cy="177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2F2F2"/>
                  </a:buClr>
                  <a:buFont typeface="Calibri"/>
                  <a:buNone/>
                </a:pPr>
                <a:r>
                  <a:rPr b="0" i="0" lang="en" sz="1200" u="none" cap="none" strike="noStrike">
                    <a:solidFill>
                      <a:srgbClr val="F2F2F2"/>
                    </a:solidFill>
                    <a:latin typeface="Calibri"/>
                    <a:ea typeface="Calibri"/>
                    <a:cs typeface="Calibri"/>
                    <a:sym typeface="Calibri"/>
                  </a:rPr>
                  <a:t>Ops Manager UI</a:t>
                </a:r>
                <a:endParaRPr/>
              </a:p>
            </p:txBody>
          </p:sp>
        </p:grpSp>
        <p:grpSp>
          <p:nvGrpSpPr>
            <p:cNvPr id="1888" name="Google Shape;1888;p184"/>
            <p:cNvGrpSpPr/>
            <p:nvPr/>
          </p:nvGrpSpPr>
          <p:grpSpPr>
            <a:xfrm>
              <a:off x="8465" y="296333"/>
              <a:ext cx="1613100" cy="272100"/>
              <a:chOff x="0" y="0"/>
              <a:chExt cx="1613100" cy="272100"/>
            </a:xfrm>
          </p:grpSpPr>
          <p:sp>
            <p:nvSpPr>
              <p:cNvPr id="1889" name="Google Shape;1889;p184"/>
              <p:cNvSpPr/>
              <p:nvPr/>
            </p:nvSpPr>
            <p:spPr>
              <a:xfrm>
                <a:off x="0" y="0"/>
                <a:ext cx="1613100" cy="272100"/>
              </a:xfrm>
              <a:prstGeom prst="roundRect">
                <a:avLst>
                  <a:gd fmla="val 17740" name="adj"/>
                </a:avLst>
              </a:prstGeom>
              <a:solidFill>
                <a:srgbClr val="3392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84"/>
              <p:cNvSpPr/>
              <p:nvPr/>
            </p:nvSpPr>
            <p:spPr>
              <a:xfrm>
                <a:off x="14140" y="47171"/>
                <a:ext cx="1584900" cy="177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2F2F2"/>
                  </a:buClr>
                  <a:buFont typeface="Calibri"/>
                  <a:buNone/>
                </a:pPr>
                <a:r>
                  <a:rPr lang="en" sz="1200">
                    <a:solidFill>
                      <a:srgbClr val="F2F2F2"/>
                    </a:solidFill>
                    <a:latin typeface="Calibri"/>
                    <a:ea typeface="Calibri"/>
                    <a:cs typeface="Calibri"/>
                    <a:sym typeface="Calibri"/>
                  </a:rPr>
                  <a:t>Bosh</a:t>
                </a:r>
                <a:r>
                  <a:rPr b="0" i="0" lang="en" sz="1200" u="none" cap="none" strike="noStrike">
                    <a:solidFill>
                      <a:srgbClr val="F2F2F2"/>
                    </a:solidFill>
                    <a:latin typeface="Calibri"/>
                    <a:ea typeface="Calibri"/>
                    <a:cs typeface="Calibri"/>
                    <a:sym typeface="Calibri"/>
                  </a:rPr>
                  <a:t> Director</a:t>
                </a:r>
                <a:endParaRPr/>
              </a:p>
            </p:txBody>
          </p:sp>
        </p:grpSp>
        <p:sp>
          <p:nvSpPr>
            <p:cNvPr id="1891" name="Google Shape;1891;p184"/>
            <p:cNvSpPr/>
            <p:nvPr/>
          </p:nvSpPr>
          <p:spPr>
            <a:xfrm rot="-2700000">
              <a:off x="1302566" y="85904"/>
              <a:ext cx="269832" cy="98429"/>
            </a:xfrm>
            <a:custGeom>
              <a:rect b="b" l="l" r="r" t="t"/>
              <a:pathLst>
                <a:path extrusionOk="0" h="120000" w="120000">
                  <a:moveTo>
                    <a:pt x="18700" y="0"/>
                  </a:moveTo>
                  <a:cubicBezTo>
                    <a:pt x="27011" y="0"/>
                    <a:pt x="34233" y="12738"/>
                    <a:pt x="37661" y="31894"/>
                  </a:cubicBezTo>
                  <a:lnTo>
                    <a:pt x="82338" y="31894"/>
                  </a:lnTo>
                  <a:cubicBezTo>
                    <a:pt x="85766" y="12738"/>
                    <a:pt x="92988" y="0"/>
                    <a:pt x="101300" y="0"/>
                  </a:cubicBezTo>
                  <a:cubicBezTo>
                    <a:pt x="109438" y="0"/>
                    <a:pt x="116538" y="12233"/>
                    <a:pt x="120000" y="30838"/>
                  </a:cubicBezTo>
                  <a:lnTo>
                    <a:pt x="101877" y="30838"/>
                  </a:lnTo>
                  <a:lnTo>
                    <a:pt x="96572" y="60000"/>
                  </a:lnTo>
                  <a:lnTo>
                    <a:pt x="101877" y="89161"/>
                  </a:lnTo>
                  <a:lnTo>
                    <a:pt x="120000" y="89161"/>
                  </a:lnTo>
                  <a:cubicBezTo>
                    <a:pt x="116538" y="107766"/>
                    <a:pt x="109438" y="120000"/>
                    <a:pt x="101300" y="120000"/>
                  </a:cubicBezTo>
                  <a:cubicBezTo>
                    <a:pt x="92988" y="120000"/>
                    <a:pt x="85766" y="107261"/>
                    <a:pt x="82338" y="88105"/>
                  </a:cubicBezTo>
                  <a:lnTo>
                    <a:pt x="37661" y="88105"/>
                  </a:lnTo>
                  <a:cubicBezTo>
                    <a:pt x="34233" y="107261"/>
                    <a:pt x="27011" y="120000"/>
                    <a:pt x="18700" y="120000"/>
                  </a:cubicBezTo>
                  <a:cubicBezTo>
                    <a:pt x="10561" y="120000"/>
                    <a:pt x="3461" y="107766"/>
                    <a:pt x="0" y="89161"/>
                  </a:cubicBezTo>
                  <a:lnTo>
                    <a:pt x="18122" y="89161"/>
                  </a:lnTo>
                  <a:lnTo>
                    <a:pt x="23427" y="60000"/>
                  </a:lnTo>
                  <a:lnTo>
                    <a:pt x="18122" y="30838"/>
                  </a:lnTo>
                  <a:lnTo>
                    <a:pt x="0" y="30838"/>
                  </a:lnTo>
                  <a:cubicBezTo>
                    <a:pt x="3461" y="12233"/>
                    <a:pt x="10561" y="0"/>
                    <a:pt x="18700" y="0"/>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Arial"/>
                <a:buNone/>
              </a:pPr>
              <a:r>
                <a:t/>
              </a:r>
              <a:endParaRPr b="0" i="0" sz="1200" u="none" cap="none" strike="noStrike">
                <a:solidFill>
                  <a:srgbClr val="FFFFFF"/>
                </a:solidFill>
                <a:latin typeface="Arial"/>
                <a:ea typeface="Arial"/>
                <a:cs typeface="Arial"/>
                <a:sym typeface="Arial"/>
              </a:endParaRPr>
            </a:p>
          </p:txBody>
        </p:sp>
      </p:grpSp>
      <p:pic>
        <p:nvPicPr>
          <p:cNvPr id="1892" name="Google Shape;1892;p184"/>
          <p:cNvPicPr preferRelativeResize="0"/>
          <p:nvPr/>
        </p:nvPicPr>
        <p:blipFill>
          <a:blip r:embed="rId3">
            <a:alphaModFix/>
          </a:blip>
          <a:stretch>
            <a:fillRect/>
          </a:stretch>
        </p:blipFill>
        <p:spPr>
          <a:xfrm>
            <a:off x="5402988" y="1524741"/>
            <a:ext cx="3180175" cy="34427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6" name="Shape 1896"/>
        <p:cNvGrpSpPr/>
        <p:nvPr/>
      </p:nvGrpSpPr>
      <p:grpSpPr>
        <a:xfrm>
          <a:off x="0" y="0"/>
          <a:ext cx="0" cy="0"/>
          <a:chOff x="0" y="0"/>
          <a:chExt cx="0" cy="0"/>
        </a:xfrm>
      </p:grpSpPr>
      <p:sp>
        <p:nvSpPr>
          <p:cNvPr id="1897" name="Google Shape;1897;p185"/>
          <p:cNvSpPr txBox="1"/>
          <p:nvPr>
            <p:ph type="title"/>
          </p:nvPr>
        </p:nvSpPr>
        <p:spPr>
          <a:xfrm>
            <a:off x="419700" y="107250"/>
            <a:ext cx="82296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800"/>
              <a:buFont typeface="Arial"/>
              <a:buNone/>
            </a:pPr>
            <a:r>
              <a:rPr b="1" i="0" lang="en" sz="2400" u="none" cap="none" strike="noStrike">
                <a:solidFill>
                  <a:srgbClr val="000000"/>
                </a:solidFill>
                <a:latin typeface="Proxima Nova"/>
                <a:ea typeface="Proxima Nova"/>
                <a:cs typeface="Proxima Nova"/>
                <a:sym typeface="Proxima Nova"/>
              </a:rPr>
              <a:t>Organizations &amp; Spaces</a:t>
            </a:r>
            <a:endParaRPr b="1" sz="2400">
              <a:solidFill>
                <a:srgbClr val="000000"/>
              </a:solidFill>
              <a:latin typeface="Proxima Nova"/>
              <a:ea typeface="Proxima Nova"/>
              <a:cs typeface="Proxima Nova"/>
              <a:sym typeface="Proxima Nova"/>
            </a:endParaRPr>
          </a:p>
        </p:txBody>
      </p:sp>
      <p:sp>
        <p:nvSpPr>
          <p:cNvPr id="1898" name="Google Shape;1898;p185"/>
          <p:cNvSpPr txBox="1"/>
          <p:nvPr>
            <p:ph idx="1" type="body"/>
          </p:nvPr>
        </p:nvSpPr>
        <p:spPr>
          <a:xfrm>
            <a:off x="403825" y="2882918"/>
            <a:ext cx="4038600" cy="1790700"/>
          </a:xfrm>
          <a:prstGeom prst="rect">
            <a:avLst/>
          </a:prstGeom>
          <a:noFill/>
          <a:ln>
            <a:noFill/>
          </a:ln>
        </p:spPr>
        <p:txBody>
          <a:bodyPr anchorCtr="0" anchor="t" bIns="45700" lIns="91425" spcFirstLastPara="1" rIns="91425" wrap="square" tIns="45700">
            <a:noAutofit/>
          </a:bodyPr>
          <a:lstStyle/>
          <a:p>
            <a:pPr indent="-313361" lvl="0" marL="341312" marR="0" rtl="0" algn="l">
              <a:lnSpc>
                <a:spcPct val="80000"/>
              </a:lnSpc>
              <a:spcBef>
                <a:spcPts val="0"/>
              </a:spcBef>
              <a:spcAft>
                <a:spcPts val="0"/>
              </a:spcAft>
              <a:buClr>
                <a:srgbClr val="33928A"/>
              </a:buClr>
              <a:buSzPts val="1800"/>
              <a:buFont typeface="Proxima Nova"/>
              <a:buChar char="•"/>
            </a:pPr>
            <a:r>
              <a:rPr i="0" lang="en" sz="1800" u="none" cap="none" strike="noStrike">
                <a:solidFill>
                  <a:schemeClr val="dk1"/>
                </a:solidFill>
                <a:latin typeface="Proxima Nova"/>
                <a:ea typeface="Proxima Nova"/>
                <a:cs typeface="Proxima Nova"/>
                <a:sym typeface="Proxima Nova"/>
              </a:rPr>
              <a:t>Organization</a:t>
            </a:r>
            <a:endParaRPr sz="1800">
              <a:latin typeface="Proxima Nova"/>
              <a:ea typeface="Proxima Nova"/>
              <a:cs typeface="Proxima Nova"/>
              <a:sym typeface="Proxima Nova"/>
            </a:endParaRPr>
          </a:p>
          <a:p>
            <a:pPr indent="-332740" lvl="1" marL="741362" marR="0" rtl="0" algn="l">
              <a:lnSpc>
                <a:spcPct val="80000"/>
              </a:lnSpc>
              <a:spcBef>
                <a:spcPts val="600"/>
              </a:spcBef>
              <a:spcAft>
                <a:spcPts val="0"/>
              </a:spcAft>
              <a:buClr>
                <a:srgbClr val="33928A"/>
              </a:buClr>
              <a:buSzPts val="1800"/>
              <a:buFont typeface="Proxima Nova"/>
              <a:buChar char="–"/>
            </a:pPr>
            <a:r>
              <a:rPr i="0" lang="en" sz="1800" u="none" cap="none" strike="noStrike">
                <a:solidFill>
                  <a:schemeClr val="dk1"/>
                </a:solidFill>
                <a:latin typeface="Proxima Nova"/>
                <a:ea typeface="Proxima Nova"/>
                <a:cs typeface="Proxima Nova"/>
                <a:sym typeface="Proxima Nova"/>
              </a:rPr>
              <a:t>Top-most administrative unit</a:t>
            </a:r>
            <a:endParaRPr sz="1800">
              <a:latin typeface="Proxima Nova"/>
              <a:ea typeface="Proxima Nova"/>
              <a:cs typeface="Proxima Nova"/>
              <a:sym typeface="Proxima Nova"/>
            </a:endParaRPr>
          </a:p>
          <a:p>
            <a:pPr indent="-269240" lvl="1" marL="741362" marR="0" rtl="0" algn="l">
              <a:lnSpc>
                <a:spcPct val="80000"/>
              </a:lnSpc>
              <a:spcBef>
                <a:spcPts val="600"/>
              </a:spcBef>
              <a:spcAft>
                <a:spcPts val="0"/>
              </a:spcAft>
              <a:buClr>
                <a:srgbClr val="33928A"/>
              </a:buClr>
              <a:buSzPts val="1800"/>
              <a:buFont typeface="Proxima Nova"/>
              <a:buChar char="–"/>
            </a:pPr>
            <a:r>
              <a:rPr i="0" lang="en" sz="1800" u="none" cap="none" strike="noStrike">
                <a:solidFill>
                  <a:schemeClr val="dk1"/>
                </a:solidFill>
                <a:latin typeface="Proxima Nova"/>
                <a:ea typeface="Proxima Nova"/>
                <a:cs typeface="Proxima Nova"/>
                <a:sym typeface="Proxima Nova"/>
              </a:rPr>
              <a:t>Typically a company, department, application suite or large project</a:t>
            </a:r>
            <a:endParaRPr sz="1800">
              <a:latin typeface="Proxima Nova"/>
              <a:ea typeface="Proxima Nova"/>
              <a:cs typeface="Proxima Nova"/>
              <a:sym typeface="Proxima Nova"/>
            </a:endParaRPr>
          </a:p>
        </p:txBody>
      </p:sp>
      <p:sp>
        <p:nvSpPr>
          <p:cNvPr id="1899" name="Google Shape;1899;p185"/>
          <p:cNvSpPr txBox="1"/>
          <p:nvPr/>
        </p:nvSpPr>
        <p:spPr>
          <a:xfrm>
            <a:off x="4828187" y="2890138"/>
            <a:ext cx="4038600" cy="1790700"/>
          </a:xfrm>
          <a:prstGeom prst="rect">
            <a:avLst/>
          </a:prstGeom>
          <a:noFill/>
          <a:ln>
            <a:noFill/>
          </a:ln>
        </p:spPr>
        <p:txBody>
          <a:bodyPr anchorCtr="0" anchor="t" bIns="45700" lIns="91425" spcFirstLastPara="1" rIns="91425" wrap="square" tIns="45700">
            <a:noAutofit/>
          </a:bodyPr>
          <a:lstStyle/>
          <a:p>
            <a:pPr indent="-313361" lvl="0" marL="341312" marR="0" rtl="0" algn="l">
              <a:lnSpc>
                <a:spcPct val="80000"/>
              </a:lnSpc>
              <a:spcBef>
                <a:spcPts val="0"/>
              </a:spcBef>
              <a:spcAft>
                <a:spcPts val="0"/>
              </a:spcAft>
              <a:buClr>
                <a:srgbClr val="33928A"/>
              </a:buClr>
              <a:buSzPts val="1800"/>
              <a:buFont typeface="Proxima Nova"/>
              <a:buChar char="•"/>
            </a:pPr>
            <a:r>
              <a:rPr i="0" lang="en" sz="1800" u="none" cap="none" strike="noStrike">
                <a:solidFill>
                  <a:schemeClr val="dk1"/>
                </a:solidFill>
                <a:latin typeface="Proxima Nova"/>
                <a:ea typeface="Proxima Nova"/>
                <a:cs typeface="Proxima Nova"/>
                <a:sym typeface="Proxima Nova"/>
              </a:rPr>
              <a:t>Space</a:t>
            </a:r>
            <a:endParaRPr sz="1800">
              <a:latin typeface="Proxima Nova"/>
              <a:ea typeface="Proxima Nova"/>
              <a:cs typeface="Proxima Nova"/>
              <a:sym typeface="Proxima Nova"/>
            </a:endParaRPr>
          </a:p>
          <a:p>
            <a:pPr indent="-269240" lvl="1" marL="741362" marR="0" rtl="0" algn="l">
              <a:lnSpc>
                <a:spcPct val="80000"/>
              </a:lnSpc>
              <a:spcBef>
                <a:spcPts val="600"/>
              </a:spcBef>
              <a:spcAft>
                <a:spcPts val="0"/>
              </a:spcAft>
              <a:buClr>
                <a:srgbClr val="33928A"/>
              </a:buClr>
              <a:buSzPts val="1800"/>
              <a:buFont typeface="Proxima Nova"/>
              <a:buChar char="–"/>
            </a:pPr>
            <a:r>
              <a:rPr i="0" lang="en" sz="1800" u="none" cap="none" strike="noStrike">
                <a:solidFill>
                  <a:schemeClr val="dk1"/>
                </a:solidFill>
                <a:latin typeface="Proxima Nova"/>
                <a:ea typeface="Proxima Nova"/>
                <a:cs typeface="Proxima Nova"/>
                <a:sym typeface="Proxima Nova"/>
              </a:rPr>
              <a:t>A logical way to organize users and resources (ex: staging and production)</a:t>
            </a:r>
            <a:endParaRPr sz="1800">
              <a:latin typeface="Proxima Nova"/>
              <a:ea typeface="Proxima Nova"/>
              <a:cs typeface="Proxima Nova"/>
              <a:sym typeface="Proxima Nova"/>
            </a:endParaRPr>
          </a:p>
          <a:p>
            <a:pPr indent="-269240" lvl="1" marL="741362" marR="0" rtl="0" algn="l">
              <a:lnSpc>
                <a:spcPct val="80000"/>
              </a:lnSpc>
              <a:spcBef>
                <a:spcPts val="600"/>
              </a:spcBef>
              <a:spcAft>
                <a:spcPts val="0"/>
              </a:spcAft>
              <a:buClr>
                <a:srgbClr val="33928A"/>
              </a:buClr>
              <a:buSzPts val="1800"/>
              <a:buFont typeface="Proxima Nova"/>
              <a:buChar char="–"/>
            </a:pPr>
            <a:r>
              <a:rPr i="0" lang="en" sz="1800" u="none" cap="none" strike="noStrike">
                <a:solidFill>
                  <a:schemeClr val="dk1"/>
                </a:solidFill>
                <a:latin typeface="Proxima Nova"/>
                <a:ea typeface="Proxima Nova"/>
                <a:cs typeface="Proxima Nova"/>
                <a:sym typeface="Proxima Nova"/>
              </a:rPr>
              <a:t>Applications and services are scoped to a space</a:t>
            </a:r>
            <a:endParaRPr sz="1800">
              <a:latin typeface="Proxima Nova"/>
              <a:ea typeface="Proxima Nova"/>
              <a:cs typeface="Proxima Nova"/>
              <a:sym typeface="Proxima Nova"/>
            </a:endParaRPr>
          </a:p>
          <a:p>
            <a:pPr indent="-284162" lvl="1" marL="741362" marR="0" rtl="0" algn="l">
              <a:lnSpc>
                <a:spcPct val="80000"/>
              </a:lnSpc>
              <a:spcBef>
                <a:spcPts val="600"/>
              </a:spcBef>
              <a:spcAft>
                <a:spcPts val="0"/>
              </a:spcAft>
              <a:buClr>
                <a:srgbClr val="33928A"/>
              </a:buClr>
              <a:buSzPts val="1800"/>
              <a:buFont typeface="Arial"/>
              <a:buNone/>
            </a:pPr>
            <a:r>
              <a:t/>
            </a:r>
            <a:endParaRPr b="0" i="0" sz="1800" u="none" cap="none" strike="noStrike">
              <a:solidFill>
                <a:schemeClr val="dk1"/>
              </a:solidFill>
              <a:latin typeface="Arial"/>
              <a:ea typeface="Arial"/>
              <a:cs typeface="Arial"/>
              <a:sym typeface="Arial"/>
            </a:endParaRPr>
          </a:p>
          <a:p>
            <a:pPr indent="-347662" lvl="1" marL="741362" marR="0" rtl="0" algn="l">
              <a:lnSpc>
                <a:spcPct val="80000"/>
              </a:lnSpc>
              <a:spcBef>
                <a:spcPts val="600"/>
              </a:spcBef>
              <a:spcAft>
                <a:spcPts val="0"/>
              </a:spcAft>
              <a:buClr>
                <a:srgbClr val="33928A"/>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900" name="Google Shape;1900;p185"/>
          <p:cNvPicPr preferRelativeResize="0"/>
          <p:nvPr/>
        </p:nvPicPr>
        <p:blipFill>
          <a:blip r:embed="rId3">
            <a:alphaModFix/>
          </a:blip>
          <a:stretch>
            <a:fillRect/>
          </a:stretch>
        </p:blipFill>
        <p:spPr>
          <a:xfrm>
            <a:off x="277225" y="920625"/>
            <a:ext cx="8514558" cy="1790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4" name="Shape 1904"/>
        <p:cNvGrpSpPr/>
        <p:nvPr/>
      </p:nvGrpSpPr>
      <p:grpSpPr>
        <a:xfrm>
          <a:off x="0" y="0"/>
          <a:ext cx="0" cy="0"/>
          <a:chOff x="0" y="0"/>
          <a:chExt cx="0" cy="0"/>
        </a:xfrm>
      </p:grpSpPr>
      <p:sp>
        <p:nvSpPr>
          <p:cNvPr id="1905" name="Google Shape;1905;p186"/>
          <p:cNvSpPr txBox="1"/>
          <p:nvPr>
            <p:ph type="title"/>
          </p:nvPr>
        </p:nvSpPr>
        <p:spPr>
          <a:xfrm>
            <a:off x="192475" y="151275"/>
            <a:ext cx="41370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lang="en" sz="2400"/>
              <a:t>Organizations</a:t>
            </a:r>
            <a:endParaRPr/>
          </a:p>
        </p:txBody>
      </p:sp>
      <p:sp>
        <p:nvSpPr>
          <p:cNvPr id="1906" name="Google Shape;1906;p186"/>
          <p:cNvSpPr txBox="1"/>
          <p:nvPr/>
        </p:nvSpPr>
        <p:spPr>
          <a:xfrm>
            <a:off x="342125" y="872975"/>
            <a:ext cx="3669600" cy="3531900"/>
          </a:xfrm>
          <a:prstGeom prst="rect">
            <a:avLst/>
          </a:prstGeom>
          <a:noFill/>
          <a:ln>
            <a:noFill/>
          </a:ln>
        </p:spPr>
        <p:txBody>
          <a:bodyPr anchorCtr="0" anchor="t" bIns="91400" lIns="91400" spcFirstLastPara="1" rIns="91400" wrap="square" tIns="91400">
            <a:noAutofit/>
          </a:bodyPr>
          <a:lstStyle/>
          <a:p>
            <a:pPr indent="-241300" lvl="0" marL="228600" rtl="0" algn="l">
              <a:spcBef>
                <a:spcPts val="0"/>
              </a:spcBef>
              <a:spcAft>
                <a:spcPts val="0"/>
              </a:spcAft>
              <a:buClr>
                <a:srgbClr val="33928A"/>
              </a:buClr>
              <a:buSzPts val="2000"/>
              <a:buChar char="•"/>
            </a:pPr>
            <a:r>
              <a:rPr lang="en" sz="2000">
                <a:solidFill>
                  <a:srgbClr val="4D4D4D"/>
                </a:solidFill>
                <a:latin typeface="Proxima Nova"/>
                <a:ea typeface="Proxima Nova"/>
                <a:cs typeface="Proxima Nova"/>
                <a:sym typeface="Proxima Nova"/>
              </a:rPr>
              <a:t>Logical divisions for tenants, having their own </a:t>
            </a:r>
            <a:r>
              <a:rPr b="1" lang="en" sz="2000">
                <a:solidFill>
                  <a:srgbClr val="4D4D4D"/>
                </a:solidFill>
                <a:latin typeface="Proxima Nova"/>
                <a:ea typeface="Proxima Nova"/>
                <a:cs typeface="Proxima Nova"/>
                <a:sym typeface="Proxima Nova"/>
              </a:rPr>
              <a:t>Quotas</a:t>
            </a:r>
            <a:r>
              <a:rPr lang="en" sz="2000">
                <a:solidFill>
                  <a:srgbClr val="4D4D4D"/>
                </a:solidFill>
                <a:latin typeface="Proxima Nova"/>
                <a:ea typeface="Proxima Nova"/>
                <a:cs typeface="Proxima Nova"/>
                <a:sym typeface="Proxima Nova"/>
              </a:rPr>
              <a:t> and </a:t>
            </a:r>
            <a:r>
              <a:rPr b="1" lang="en" sz="2000">
                <a:solidFill>
                  <a:srgbClr val="4D4D4D"/>
                </a:solidFill>
                <a:latin typeface="Proxima Nova"/>
                <a:ea typeface="Proxima Nova"/>
                <a:cs typeface="Proxima Nova"/>
                <a:sym typeface="Proxima Nova"/>
              </a:rPr>
              <a:t>Users</a:t>
            </a:r>
            <a:endParaRPr b="1" sz="2000">
              <a:solidFill>
                <a:schemeClr val="folHlink"/>
              </a:solidFill>
              <a:latin typeface="Proxima Nova"/>
              <a:ea typeface="Proxima Nova"/>
              <a:cs typeface="Proxima Nova"/>
              <a:sym typeface="Proxima Nova"/>
            </a:endParaRPr>
          </a:p>
          <a:p>
            <a:pPr indent="-241300" lvl="0" marL="228600" rtl="0" algn="l">
              <a:spcBef>
                <a:spcPts val="1200"/>
              </a:spcBef>
              <a:spcAft>
                <a:spcPts val="0"/>
              </a:spcAft>
              <a:buClr>
                <a:srgbClr val="33928A"/>
              </a:buClr>
              <a:buSzPts val="2000"/>
              <a:buFont typeface="Proxima Nova"/>
              <a:buChar char="•"/>
            </a:pPr>
            <a:r>
              <a:rPr lang="en" sz="2000">
                <a:solidFill>
                  <a:srgbClr val="4D4D4D"/>
                </a:solidFill>
                <a:latin typeface="Proxima Nova"/>
                <a:ea typeface="Proxima Nova"/>
                <a:cs typeface="Proxima Nova"/>
                <a:sym typeface="Proxima Nova"/>
              </a:rPr>
              <a:t>User permissions are specified per Org and Space</a:t>
            </a:r>
            <a:endParaRPr sz="2000">
              <a:solidFill>
                <a:schemeClr val="folHlink"/>
              </a:solidFill>
              <a:latin typeface="Proxima Nova"/>
              <a:ea typeface="Proxima Nova"/>
              <a:cs typeface="Proxima Nova"/>
              <a:sym typeface="Proxima Nova"/>
            </a:endParaRPr>
          </a:p>
          <a:p>
            <a:pPr indent="-241300" lvl="0" marL="228600" rtl="0" algn="l">
              <a:spcBef>
                <a:spcPts val="1200"/>
              </a:spcBef>
              <a:spcAft>
                <a:spcPts val="0"/>
              </a:spcAft>
              <a:buClr>
                <a:srgbClr val="33928A"/>
              </a:buClr>
              <a:buSzPts val="2000"/>
              <a:buFont typeface="Proxima Nova"/>
              <a:buChar char="•"/>
            </a:pPr>
            <a:r>
              <a:rPr lang="en" sz="2000">
                <a:solidFill>
                  <a:srgbClr val="4D4D4D"/>
                </a:solidFill>
                <a:latin typeface="Proxima Nova"/>
                <a:ea typeface="Proxima Nova"/>
                <a:cs typeface="Proxima Nova"/>
                <a:sym typeface="Proxima Nova"/>
              </a:rPr>
              <a:t>User administration is delegated to the Org level</a:t>
            </a:r>
            <a:endParaRPr sz="2000">
              <a:solidFill>
                <a:srgbClr val="4D4D4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1AB9A5"/>
              </a:buClr>
              <a:buFont typeface="Proxima Nova"/>
              <a:buNone/>
            </a:pPr>
            <a:r>
              <a:t/>
            </a:r>
            <a:endParaRPr sz="1800">
              <a:solidFill>
                <a:schemeClr val="dk1"/>
              </a:solidFill>
            </a:endParaRPr>
          </a:p>
        </p:txBody>
      </p:sp>
      <p:pic>
        <p:nvPicPr>
          <p:cNvPr id="1907" name="Google Shape;1907;p186"/>
          <p:cNvPicPr preferRelativeResize="0"/>
          <p:nvPr/>
        </p:nvPicPr>
        <p:blipFill rotWithShape="1">
          <a:blip r:embed="rId3">
            <a:alphaModFix/>
          </a:blip>
          <a:srcRect b="0" l="0" r="0" t="0"/>
          <a:stretch/>
        </p:blipFill>
        <p:spPr>
          <a:xfrm>
            <a:off x="4095600" y="151275"/>
            <a:ext cx="5048400" cy="3729600"/>
          </a:xfrm>
          <a:prstGeom prst="rect">
            <a:avLst/>
          </a:prstGeom>
          <a:noFill/>
          <a:ln>
            <a:noFill/>
          </a:ln>
        </p:spPr>
      </p:pic>
      <p:pic>
        <p:nvPicPr>
          <p:cNvPr id="1908" name="Google Shape;1908;p186"/>
          <p:cNvPicPr preferRelativeResize="0"/>
          <p:nvPr/>
        </p:nvPicPr>
        <p:blipFill rotWithShape="1">
          <a:blip r:embed="rId4">
            <a:alphaModFix/>
          </a:blip>
          <a:srcRect b="0" l="0" r="0" t="0"/>
          <a:stretch/>
        </p:blipFill>
        <p:spPr>
          <a:xfrm>
            <a:off x="4329475" y="3286165"/>
            <a:ext cx="1824900" cy="1714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2" name="Shape 1912"/>
        <p:cNvGrpSpPr/>
        <p:nvPr/>
      </p:nvGrpSpPr>
      <p:grpSpPr>
        <a:xfrm>
          <a:off x="0" y="0"/>
          <a:ext cx="0" cy="0"/>
          <a:chOff x="0" y="0"/>
          <a:chExt cx="0" cy="0"/>
        </a:xfrm>
      </p:grpSpPr>
      <p:sp>
        <p:nvSpPr>
          <p:cNvPr id="1913" name="Google Shape;1913;p187"/>
          <p:cNvSpPr txBox="1"/>
          <p:nvPr>
            <p:ph type="title"/>
          </p:nvPr>
        </p:nvSpPr>
        <p:spPr>
          <a:xfrm>
            <a:off x="192475" y="151275"/>
            <a:ext cx="41370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lang="en" sz="2400"/>
              <a:t>Spaces</a:t>
            </a:r>
            <a:endParaRPr/>
          </a:p>
        </p:txBody>
      </p:sp>
      <p:sp>
        <p:nvSpPr>
          <p:cNvPr id="1914" name="Google Shape;1914;p187"/>
          <p:cNvSpPr txBox="1"/>
          <p:nvPr/>
        </p:nvSpPr>
        <p:spPr>
          <a:xfrm>
            <a:off x="342125" y="872975"/>
            <a:ext cx="3669600" cy="3531900"/>
          </a:xfrm>
          <a:prstGeom prst="rect">
            <a:avLst/>
          </a:prstGeom>
          <a:noFill/>
          <a:ln>
            <a:noFill/>
          </a:ln>
        </p:spPr>
        <p:txBody>
          <a:bodyPr anchorCtr="0" anchor="t" bIns="91400" lIns="91400" spcFirstLastPara="1" rIns="91400" wrap="square" tIns="91400">
            <a:noAutofit/>
          </a:bodyPr>
          <a:lstStyle/>
          <a:p>
            <a:pPr indent="-241300" lvl="0" marL="228600" rtl="0" algn="l">
              <a:spcBef>
                <a:spcPts val="0"/>
              </a:spcBef>
              <a:spcAft>
                <a:spcPts val="0"/>
              </a:spcAft>
              <a:buClr>
                <a:srgbClr val="33928A"/>
              </a:buClr>
              <a:buSzPts val="2000"/>
              <a:buFont typeface="Proxima Nova"/>
              <a:buChar char="•"/>
            </a:pPr>
            <a:r>
              <a:rPr lang="en" sz="1800">
                <a:solidFill>
                  <a:srgbClr val="4D4D4D"/>
                </a:solidFill>
              </a:rPr>
              <a:t>Logical sub-division inside an Org</a:t>
            </a:r>
            <a:endParaRPr>
              <a:solidFill>
                <a:schemeClr val="folHlink"/>
              </a:solidFill>
            </a:endParaRPr>
          </a:p>
          <a:p>
            <a:pPr indent="-241300" lvl="0" marL="228600" rtl="0" algn="l">
              <a:spcBef>
                <a:spcPts val="1200"/>
              </a:spcBef>
              <a:spcAft>
                <a:spcPts val="0"/>
              </a:spcAft>
              <a:buClr>
                <a:srgbClr val="33928A"/>
              </a:buClr>
              <a:buSzPts val="2000"/>
              <a:buFont typeface="Proxima Nova"/>
              <a:buChar char="•"/>
            </a:pPr>
            <a:r>
              <a:rPr lang="en" sz="1800">
                <a:solidFill>
                  <a:srgbClr val="4D4D4D"/>
                </a:solidFill>
              </a:rPr>
              <a:t>Users specified at the Org level can have different access levels per Space</a:t>
            </a:r>
            <a:endParaRPr>
              <a:solidFill>
                <a:schemeClr val="folHlink"/>
              </a:solidFill>
            </a:endParaRPr>
          </a:p>
          <a:p>
            <a:pPr indent="-241300" lvl="0" marL="228600" rtl="0" algn="l">
              <a:spcBef>
                <a:spcPts val="1200"/>
              </a:spcBef>
              <a:spcAft>
                <a:spcPts val="0"/>
              </a:spcAft>
              <a:buClr>
                <a:srgbClr val="33928A"/>
              </a:buClr>
              <a:buSzPts val="2000"/>
              <a:buFont typeface="Proxima Nova"/>
              <a:buChar char="•"/>
            </a:pPr>
            <a:r>
              <a:rPr lang="en" sz="1800">
                <a:solidFill>
                  <a:srgbClr val="4D4D4D"/>
                </a:solidFill>
              </a:rPr>
              <a:t>Services and Applications are scoped to a  Space</a:t>
            </a:r>
            <a:endParaRPr sz="2000">
              <a:solidFill>
                <a:srgbClr val="4D4D4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1AB9A5"/>
              </a:buClr>
              <a:buFont typeface="Proxima Nova"/>
              <a:buNone/>
            </a:pPr>
            <a:r>
              <a:t/>
            </a:r>
            <a:endParaRPr sz="1800">
              <a:solidFill>
                <a:schemeClr val="dk1"/>
              </a:solidFill>
            </a:endParaRPr>
          </a:p>
        </p:txBody>
      </p:sp>
      <p:pic>
        <p:nvPicPr>
          <p:cNvPr id="1915" name="Google Shape;1915;p187"/>
          <p:cNvPicPr preferRelativeResize="0"/>
          <p:nvPr/>
        </p:nvPicPr>
        <p:blipFill rotWithShape="1">
          <a:blip r:embed="rId3">
            <a:alphaModFix/>
          </a:blip>
          <a:srcRect b="0" l="0" r="0" t="0"/>
          <a:stretch/>
        </p:blipFill>
        <p:spPr>
          <a:xfrm>
            <a:off x="6047341" y="151282"/>
            <a:ext cx="2921100" cy="3479700"/>
          </a:xfrm>
          <a:prstGeom prst="rect">
            <a:avLst/>
          </a:prstGeom>
          <a:noFill/>
          <a:ln>
            <a:noFill/>
          </a:ln>
        </p:spPr>
      </p:pic>
      <p:pic>
        <p:nvPicPr>
          <p:cNvPr id="1916" name="Google Shape;1916;p187"/>
          <p:cNvPicPr preferRelativeResize="0"/>
          <p:nvPr/>
        </p:nvPicPr>
        <p:blipFill rotWithShape="1">
          <a:blip r:embed="rId4">
            <a:alphaModFix/>
          </a:blip>
          <a:srcRect b="0" l="0" r="0" t="0"/>
          <a:stretch/>
        </p:blipFill>
        <p:spPr>
          <a:xfrm>
            <a:off x="4881921" y="2763858"/>
            <a:ext cx="1784100" cy="2127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pic>
        <p:nvPicPr>
          <p:cNvPr descr="view@2x.jpg" id="1921" name="Google Shape;1921;p188"/>
          <p:cNvPicPr preferRelativeResize="0"/>
          <p:nvPr/>
        </p:nvPicPr>
        <p:blipFill rotWithShape="1">
          <a:blip r:embed="rId3">
            <a:alphaModFix amt="80000"/>
          </a:blip>
          <a:srcRect b="7856" l="0" r="0" t="7847"/>
          <a:stretch/>
        </p:blipFill>
        <p:spPr>
          <a:xfrm>
            <a:off x="0" y="0"/>
            <a:ext cx="9144000" cy="5143500"/>
          </a:xfrm>
          <a:prstGeom prst="rect">
            <a:avLst/>
          </a:prstGeom>
          <a:noFill/>
          <a:ln>
            <a:noFill/>
          </a:ln>
        </p:spPr>
      </p:pic>
      <p:sp>
        <p:nvSpPr>
          <p:cNvPr id="1922" name="Google Shape;1922;p188"/>
          <p:cNvSpPr/>
          <p:nvPr/>
        </p:nvSpPr>
        <p:spPr>
          <a:xfrm>
            <a:off x="0" y="0"/>
            <a:ext cx="9176400" cy="5143500"/>
          </a:xfrm>
          <a:prstGeom prst="rect">
            <a:avLst/>
          </a:prstGeom>
          <a:solidFill>
            <a:srgbClr val="00253E">
              <a:alpha val="69800"/>
            </a:srgbClr>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253E"/>
              </a:solidFill>
              <a:latin typeface="Arial"/>
              <a:ea typeface="Arial"/>
              <a:cs typeface="Arial"/>
              <a:sym typeface="Arial"/>
            </a:endParaRPr>
          </a:p>
        </p:txBody>
      </p:sp>
      <p:sp>
        <p:nvSpPr>
          <p:cNvPr id="1923" name="Google Shape;1923;p188"/>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88"/>
          <p:cNvSpPr txBox="1"/>
          <p:nvPr/>
        </p:nvSpPr>
        <p:spPr>
          <a:xfrm>
            <a:off x="229650" y="1376850"/>
            <a:ext cx="8684700" cy="238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200">
                <a:solidFill>
                  <a:srgbClr val="FFFFFF"/>
                </a:solidFill>
                <a:latin typeface="Proxima Nova"/>
                <a:ea typeface="Proxima Nova"/>
                <a:cs typeface="Proxima Nova"/>
                <a:sym typeface="Proxima Nova"/>
              </a:rPr>
              <a:t>Network Security</a:t>
            </a:r>
            <a:endParaRPr b="1" sz="3200">
              <a:solidFill>
                <a:srgbClr val="FFFFFF"/>
              </a:solidFill>
              <a:latin typeface="Proxima Nova"/>
              <a:ea typeface="Proxima Nova"/>
              <a:cs typeface="Proxima Nova"/>
              <a:sym typeface="Proxima Nova"/>
            </a:endParaRPr>
          </a:p>
        </p:txBody>
      </p:sp>
      <p:grpSp>
        <p:nvGrpSpPr>
          <p:cNvPr id="1925" name="Google Shape;1925;p188"/>
          <p:cNvGrpSpPr/>
          <p:nvPr/>
        </p:nvGrpSpPr>
        <p:grpSpPr>
          <a:xfrm>
            <a:off x="3669300" y="1711460"/>
            <a:ext cx="1805400" cy="536386"/>
            <a:chOff x="3233750" y="1711500"/>
            <a:chExt cx="1805400" cy="589500"/>
          </a:xfrm>
        </p:grpSpPr>
        <p:cxnSp>
          <p:nvCxnSpPr>
            <p:cNvPr id="1926" name="Google Shape;1926;p188"/>
            <p:cNvCxnSpPr/>
            <p:nvPr/>
          </p:nvCxnSpPr>
          <p:spPr>
            <a:xfrm>
              <a:off x="3252044" y="1711500"/>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1927" name="Google Shape;1927;p188"/>
            <p:cNvCxnSpPr/>
            <p:nvPr/>
          </p:nvCxnSpPr>
          <p:spPr>
            <a:xfrm>
              <a:off x="3233750" y="1711500"/>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1928" name="Google Shape;1928;p188"/>
            <p:cNvCxnSpPr/>
            <p:nvPr/>
          </p:nvCxnSpPr>
          <p:spPr>
            <a:xfrm>
              <a:off x="5020696" y="1711500"/>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1929" name="Google Shape;1929;p188"/>
          <p:cNvGrpSpPr/>
          <p:nvPr/>
        </p:nvGrpSpPr>
        <p:grpSpPr>
          <a:xfrm>
            <a:off x="3669300" y="3019105"/>
            <a:ext cx="1805400" cy="536386"/>
            <a:chOff x="3233750" y="2966075"/>
            <a:chExt cx="1805400" cy="589500"/>
          </a:xfrm>
        </p:grpSpPr>
        <p:cxnSp>
          <p:nvCxnSpPr>
            <p:cNvPr id="1930" name="Google Shape;1930;p188"/>
            <p:cNvCxnSpPr/>
            <p:nvPr/>
          </p:nvCxnSpPr>
          <p:spPr>
            <a:xfrm>
              <a:off x="3252044" y="2966075"/>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1931" name="Google Shape;1931;p188"/>
            <p:cNvCxnSpPr/>
            <p:nvPr/>
          </p:nvCxnSpPr>
          <p:spPr>
            <a:xfrm>
              <a:off x="3233750" y="3555575"/>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1932" name="Google Shape;1932;p188"/>
            <p:cNvCxnSpPr/>
            <p:nvPr/>
          </p:nvCxnSpPr>
          <p:spPr>
            <a:xfrm>
              <a:off x="5020696" y="2966075"/>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1933" name="Google Shape;1933;p188"/>
          <p:cNvGrpSpPr/>
          <p:nvPr/>
        </p:nvGrpSpPr>
        <p:grpSpPr>
          <a:xfrm>
            <a:off x="287525" y="4854556"/>
            <a:ext cx="634914" cy="148716"/>
            <a:chOff x="1841475" y="2392725"/>
            <a:chExt cx="3928925" cy="920275"/>
          </a:xfrm>
        </p:grpSpPr>
        <p:sp>
          <p:nvSpPr>
            <p:cNvPr id="1934" name="Google Shape;1934;p18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8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8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8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8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8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8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8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5" name="Shape 1945"/>
        <p:cNvGrpSpPr/>
        <p:nvPr/>
      </p:nvGrpSpPr>
      <p:grpSpPr>
        <a:xfrm>
          <a:off x="0" y="0"/>
          <a:ext cx="0" cy="0"/>
          <a:chOff x="0" y="0"/>
          <a:chExt cx="0" cy="0"/>
        </a:xfrm>
      </p:grpSpPr>
      <p:sp>
        <p:nvSpPr>
          <p:cNvPr id="1946" name="Google Shape;1946;p189"/>
          <p:cNvSpPr txBox="1"/>
          <p:nvPr>
            <p:ph type="title"/>
          </p:nvPr>
        </p:nvSpPr>
        <p:spPr>
          <a:xfrm>
            <a:off x="193341" y="449003"/>
            <a:ext cx="2751300" cy="1574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Secure by default routing</a:t>
            </a:r>
            <a:endParaRPr/>
          </a:p>
        </p:txBody>
      </p:sp>
      <p:sp>
        <p:nvSpPr>
          <p:cNvPr id="1947" name="Google Shape;1947;p189"/>
          <p:cNvSpPr txBox="1"/>
          <p:nvPr>
            <p:ph idx="2" type="title"/>
          </p:nvPr>
        </p:nvSpPr>
        <p:spPr>
          <a:xfrm>
            <a:off x="193341" y="2274309"/>
            <a:ext cx="2751300" cy="1495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SzPts val="1300"/>
              <a:buNone/>
            </a:pPr>
            <a:r>
              <a:rPr lang="en"/>
              <a:t>Layers of routing security</a:t>
            </a:r>
            <a:endParaRPr/>
          </a:p>
        </p:txBody>
      </p:sp>
      <p:sp>
        <p:nvSpPr>
          <p:cNvPr id="1948" name="Google Shape;1948;p189"/>
          <p:cNvSpPr txBox="1"/>
          <p:nvPr/>
        </p:nvSpPr>
        <p:spPr>
          <a:xfrm>
            <a:off x="3558175" y="502350"/>
            <a:ext cx="5014200" cy="4138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20000"/>
              </a:lnSpc>
              <a:spcBef>
                <a:spcPts val="0"/>
              </a:spcBef>
              <a:spcAft>
                <a:spcPts val="0"/>
              </a:spcAft>
              <a:buClr>
                <a:srgbClr val="000000"/>
              </a:buClr>
              <a:buSzPts val="1400"/>
              <a:buFont typeface="Proxima Nova"/>
              <a:buChar char="●"/>
            </a:pPr>
            <a:r>
              <a:rPr b="0" i="0" lang="en" sz="1400" u="none" cap="none" strike="noStrike">
                <a:solidFill>
                  <a:srgbClr val="000000"/>
                </a:solidFill>
                <a:latin typeface="Proxima Nova"/>
                <a:ea typeface="Proxima Nova"/>
                <a:cs typeface="Proxima Nova"/>
                <a:sym typeface="Proxima Nova"/>
              </a:rPr>
              <a:t>Infrastructure &amp; network security provided by IaaS</a:t>
            </a:r>
            <a:endParaRPr b="0" i="0" sz="1400" u="none" cap="none" strike="noStrike">
              <a:solidFill>
                <a:srgbClr val="000000"/>
              </a:solidFill>
              <a:latin typeface="Proxima Nova"/>
              <a:ea typeface="Proxima Nova"/>
              <a:cs typeface="Proxima Nova"/>
              <a:sym typeface="Proxima Nova"/>
            </a:endParaRPr>
          </a:p>
          <a:p>
            <a:pPr indent="-317500" lvl="0" marL="457200" marR="0" rtl="0" algn="l">
              <a:lnSpc>
                <a:spcPct val="120000"/>
              </a:lnSpc>
              <a:spcBef>
                <a:spcPts val="0"/>
              </a:spcBef>
              <a:spcAft>
                <a:spcPts val="0"/>
              </a:spcAft>
              <a:buClr>
                <a:srgbClr val="000000"/>
              </a:buClr>
              <a:buSzPts val="1400"/>
              <a:buFont typeface="Proxima Nova"/>
              <a:buChar char="●"/>
            </a:pPr>
            <a:r>
              <a:rPr b="0" i="0" lang="en" sz="1400" u="none" cap="none" strike="noStrike">
                <a:solidFill>
                  <a:srgbClr val="000000"/>
                </a:solidFill>
                <a:latin typeface="Proxima Nova"/>
                <a:ea typeface="Proxima Nova"/>
                <a:cs typeface="Proxima Nova"/>
                <a:sym typeface="Proxima Nova"/>
              </a:rPr>
              <a:t>Client TLS termination options - LB, GoRouter, Both</a:t>
            </a:r>
            <a:endParaRPr b="0" i="0" sz="1400" u="none" cap="none" strike="noStrike">
              <a:solidFill>
                <a:srgbClr val="000000"/>
              </a:solidFill>
              <a:latin typeface="Proxima Nova"/>
              <a:ea typeface="Proxima Nova"/>
              <a:cs typeface="Proxima Nova"/>
              <a:sym typeface="Proxima Nova"/>
            </a:endParaRPr>
          </a:p>
          <a:p>
            <a:pPr indent="-317500" lvl="0" marL="457200" marR="0" rtl="0" algn="l">
              <a:lnSpc>
                <a:spcPct val="120000"/>
              </a:lnSpc>
              <a:spcBef>
                <a:spcPts val="0"/>
              </a:spcBef>
              <a:spcAft>
                <a:spcPts val="0"/>
              </a:spcAft>
              <a:buClr>
                <a:srgbClr val="000000"/>
              </a:buClr>
              <a:buSzPts val="1400"/>
              <a:buFont typeface="Proxima Nova"/>
              <a:buChar char="●"/>
            </a:pPr>
            <a:r>
              <a:rPr b="0" i="0" lang="en" sz="1400" u="none" cap="none" strike="noStrike">
                <a:solidFill>
                  <a:srgbClr val="000000"/>
                </a:solidFill>
                <a:latin typeface="Proxima Nova"/>
                <a:ea typeface="Proxima Nova"/>
                <a:cs typeface="Proxima Nova"/>
                <a:sym typeface="Proxima Nova"/>
              </a:rPr>
              <a:t>Container IP not routable outside of the Diego Cell</a:t>
            </a:r>
            <a:endParaRPr b="0" i="0" sz="1400" u="none" cap="none" strike="noStrike">
              <a:solidFill>
                <a:srgbClr val="000000"/>
              </a:solidFill>
              <a:latin typeface="Proxima Nova"/>
              <a:ea typeface="Proxima Nova"/>
              <a:cs typeface="Proxima Nova"/>
              <a:sym typeface="Proxima Nova"/>
            </a:endParaRPr>
          </a:p>
          <a:p>
            <a:pPr indent="-317500" lvl="0" marL="457200" marR="0" rtl="0" algn="l">
              <a:lnSpc>
                <a:spcPct val="120000"/>
              </a:lnSpc>
              <a:spcBef>
                <a:spcPts val="0"/>
              </a:spcBef>
              <a:spcAft>
                <a:spcPts val="0"/>
              </a:spcAft>
              <a:buClr>
                <a:srgbClr val="000000"/>
              </a:buClr>
              <a:buSzPts val="1400"/>
              <a:buFont typeface="Proxima Nova"/>
              <a:buChar char="●"/>
            </a:pPr>
            <a:r>
              <a:rPr b="0" i="0" lang="en" sz="1400" u="none" cap="none" strike="noStrike">
                <a:solidFill>
                  <a:srgbClr val="000000"/>
                </a:solidFill>
                <a:latin typeface="Proxima Nova"/>
                <a:ea typeface="Proxima Nova"/>
                <a:cs typeface="Proxima Nova"/>
                <a:sym typeface="Proxima Nova"/>
              </a:rPr>
              <a:t>Firewall blocks all east-west traffic</a:t>
            </a:r>
            <a:endParaRPr b="0" i="0" sz="1400" u="none" cap="none" strike="noStrike">
              <a:solidFill>
                <a:srgbClr val="000000"/>
              </a:solidFill>
              <a:latin typeface="Proxima Nova"/>
              <a:ea typeface="Proxima Nova"/>
              <a:cs typeface="Proxima Nova"/>
              <a:sym typeface="Proxima Nova"/>
            </a:endParaRPr>
          </a:p>
          <a:p>
            <a:pPr indent="-317500" lvl="0" marL="457200" marR="0" rtl="0" algn="l">
              <a:lnSpc>
                <a:spcPct val="120000"/>
              </a:lnSpc>
              <a:spcBef>
                <a:spcPts val="0"/>
              </a:spcBef>
              <a:spcAft>
                <a:spcPts val="0"/>
              </a:spcAft>
              <a:buClr>
                <a:srgbClr val="000000"/>
              </a:buClr>
              <a:buSzPts val="1400"/>
              <a:buFont typeface="Proxima Nova"/>
              <a:buChar char="●"/>
            </a:pPr>
            <a:r>
              <a:rPr b="0" i="0" lang="en" sz="1400" u="none" cap="none" strike="noStrike">
                <a:solidFill>
                  <a:srgbClr val="000000"/>
                </a:solidFill>
                <a:latin typeface="Proxima Nova"/>
                <a:ea typeface="Proxima Nova"/>
                <a:cs typeface="Proxima Nova"/>
                <a:sym typeface="Proxima Nova"/>
              </a:rPr>
              <a:t>Sidecar envoy secures GoRouter to container ingress using TLS</a:t>
            </a:r>
            <a:endParaRPr b="0" i="0" sz="1400" u="none" cap="none" strike="noStrike">
              <a:solidFill>
                <a:srgbClr val="000000"/>
              </a:solidFill>
              <a:latin typeface="Proxima Nova"/>
              <a:ea typeface="Proxima Nova"/>
              <a:cs typeface="Proxima Nova"/>
              <a:sym typeface="Proxima Nova"/>
            </a:endParaRPr>
          </a:p>
          <a:p>
            <a:pPr indent="-317500" lvl="0" marL="457200" marR="0" rtl="0" algn="l">
              <a:lnSpc>
                <a:spcPct val="120000"/>
              </a:lnSpc>
              <a:spcBef>
                <a:spcPts val="0"/>
              </a:spcBef>
              <a:spcAft>
                <a:spcPts val="0"/>
              </a:spcAft>
              <a:buClr>
                <a:srgbClr val="000000"/>
              </a:buClr>
              <a:buSzPts val="1400"/>
              <a:buFont typeface="Proxima Nova"/>
              <a:buChar char="●"/>
            </a:pPr>
            <a:r>
              <a:rPr b="0" i="0" lang="en" sz="1400" u="none" cap="none" strike="noStrike">
                <a:solidFill>
                  <a:srgbClr val="000000"/>
                </a:solidFill>
                <a:latin typeface="Proxima Nova"/>
                <a:ea typeface="Proxima Nova"/>
                <a:cs typeface="Proxima Nova"/>
                <a:sym typeface="Proxima Nova"/>
              </a:rPr>
              <a:t>Envoy certificate (app identity certificate) rotates every 24 hours</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163"/>
          <p:cNvSpPr/>
          <p:nvPr/>
        </p:nvSpPr>
        <p:spPr>
          <a:xfrm>
            <a:off x="280650" y="907200"/>
            <a:ext cx="2780100" cy="3762000"/>
          </a:xfrm>
          <a:prstGeom prst="rect">
            <a:avLst/>
          </a:prstGeom>
          <a:solidFill>
            <a:srgbClr val="2E2C91">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1520" name="Google Shape;1520;p163"/>
          <p:cNvSpPr/>
          <p:nvPr/>
        </p:nvSpPr>
        <p:spPr>
          <a:xfrm>
            <a:off x="6085175" y="907275"/>
            <a:ext cx="2780100" cy="3762000"/>
          </a:xfrm>
          <a:prstGeom prst="rect">
            <a:avLst/>
          </a:prstGeom>
          <a:solidFill>
            <a:srgbClr val="1FA1FF">
              <a:alpha val="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63"/>
          <p:cNvSpPr/>
          <p:nvPr/>
        </p:nvSpPr>
        <p:spPr>
          <a:xfrm>
            <a:off x="3186498" y="907271"/>
            <a:ext cx="2780100" cy="37620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63"/>
          <p:cNvSpPr txBox="1"/>
          <p:nvPr/>
        </p:nvSpPr>
        <p:spPr>
          <a:xfrm>
            <a:off x="389700" y="2092475"/>
            <a:ext cx="2562000" cy="228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folHlink"/>
              </a:buClr>
              <a:buSzPts val="1100"/>
              <a:buFont typeface="Arial"/>
              <a:buNone/>
            </a:pPr>
            <a:r>
              <a:rPr b="1" lang="en" sz="1600">
                <a:solidFill>
                  <a:schemeClr val="dk1"/>
                </a:solidFill>
                <a:latin typeface="Proxima Nova"/>
                <a:ea typeface="Proxima Nova"/>
                <a:cs typeface="Proxima Nova"/>
                <a:sym typeface="Proxima Nova"/>
              </a:rPr>
              <a:t>Reduce Risk in Your App Portfolio</a:t>
            </a:r>
            <a:endParaRPr b="1" sz="1600">
              <a:solidFill>
                <a:schemeClr val="dk1"/>
              </a:solidFill>
              <a:latin typeface="Proxima Nova"/>
              <a:ea typeface="Proxima Nova"/>
              <a:cs typeface="Proxima Nova"/>
              <a:sym typeface="Proxima Nova"/>
            </a:endParaRPr>
          </a:p>
          <a:p>
            <a:pPr indent="0" lvl="0" marL="0" rtl="0" algn="l">
              <a:lnSpc>
                <a:spcPct val="115000"/>
              </a:lnSpc>
              <a:spcBef>
                <a:spcPts val="800"/>
              </a:spcBef>
              <a:spcAft>
                <a:spcPts val="0"/>
              </a:spcAft>
              <a:buNone/>
            </a:pPr>
            <a:br>
              <a:rPr b="1" lang="en" sz="1300">
                <a:latin typeface="Proxima Nova"/>
                <a:ea typeface="Proxima Nova"/>
                <a:cs typeface="Proxima Nova"/>
                <a:sym typeface="Proxima Nova"/>
              </a:rPr>
            </a:br>
            <a:endParaRPr sz="1300">
              <a:latin typeface="Proxima Nova"/>
              <a:ea typeface="Proxima Nova"/>
              <a:cs typeface="Proxima Nova"/>
              <a:sym typeface="Proxima Nova"/>
            </a:endParaRPr>
          </a:p>
          <a:p>
            <a:pPr indent="-298450" lvl="0" marL="457200" rtl="0" algn="l">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Keep critical systems at 100% patch levels</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Automate the path to production</a:t>
            </a:r>
            <a:endParaRPr sz="1100">
              <a:solidFill>
                <a:schemeClr val="dk1"/>
              </a:solidFill>
              <a:latin typeface="Proxima Nova"/>
              <a:ea typeface="Proxima Nova"/>
              <a:cs typeface="Proxima Nova"/>
              <a:sym typeface="Proxima Nova"/>
            </a:endParaRPr>
          </a:p>
        </p:txBody>
      </p:sp>
      <p:sp>
        <p:nvSpPr>
          <p:cNvPr id="1523" name="Google Shape;1523;p163"/>
          <p:cNvSpPr/>
          <p:nvPr/>
        </p:nvSpPr>
        <p:spPr>
          <a:xfrm>
            <a:off x="389700" y="3001900"/>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63"/>
          <p:cNvSpPr/>
          <p:nvPr/>
        </p:nvSpPr>
        <p:spPr>
          <a:xfrm>
            <a:off x="3295548" y="3001900"/>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63"/>
          <p:cNvSpPr/>
          <p:nvPr/>
        </p:nvSpPr>
        <p:spPr>
          <a:xfrm>
            <a:off x="6194225" y="3001900"/>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FDF"/>
              </a:solidFill>
            </a:endParaRPr>
          </a:p>
        </p:txBody>
      </p:sp>
      <p:sp>
        <p:nvSpPr>
          <p:cNvPr id="1526" name="Google Shape;1526;p163"/>
          <p:cNvSpPr txBox="1"/>
          <p:nvPr/>
        </p:nvSpPr>
        <p:spPr>
          <a:xfrm>
            <a:off x="395550" y="3070988"/>
            <a:ext cx="2550300" cy="1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300"/>
              </a:spcAft>
              <a:buClr>
                <a:schemeClr val="folHlink"/>
              </a:buClr>
              <a:buSzPts val="1100"/>
              <a:buFont typeface="Arial"/>
              <a:buNone/>
            </a:pPr>
            <a:r>
              <a:rPr b="1" lang="en" sz="800">
                <a:solidFill>
                  <a:schemeClr val="dk1"/>
                </a:solidFill>
                <a:latin typeface="Proxima Nova"/>
                <a:ea typeface="Proxima Nova"/>
                <a:cs typeface="Proxima Nova"/>
                <a:sym typeface="Proxima Nova"/>
              </a:rPr>
              <a:t>PRACTICES</a:t>
            </a:r>
            <a:endParaRPr>
              <a:solidFill>
                <a:schemeClr val="dk1"/>
              </a:solidFill>
            </a:endParaRPr>
          </a:p>
        </p:txBody>
      </p:sp>
      <p:sp>
        <p:nvSpPr>
          <p:cNvPr id="1527" name="Google Shape;1527;p163"/>
          <p:cNvSpPr/>
          <p:nvPr/>
        </p:nvSpPr>
        <p:spPr>
          <a:xfrm>
            <a:off x="389700" y="3264024"/>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63"/>
          <p:cNvSpPr txBox="1"/>
          <p:nvPr/>
        </p:nvSpPr>
        <p:spPr>
          <a:xfrm>
            <a:off x="3301398" y="3075750"/>
            <a:ext cx="2550300" cy="1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300"/>
              </a:spcAft>
              <a:buNone/>
            </a:pPr>
            <a:r>
              <a:rPr b="1" lang="en" sz="800">
                <a:solidFill>
                  <a:schemeClr val="dk1"/>
                </a:solidFill>
                <a:latin typeface="Proxima Nova"/>
                <a:ea typeface="Proxima Nova"/>
                <a:cs typeface="Proxima Nova"/>
                <a:sym typeface="Proxima Nova"/>
              </a:rPr>
              <a:t>PRACTICES</a:t>
            </a:r>
            <a:endParaRPr>
              <a:solidFill>
                <a:schemeClr val="dk1"/>
              </a:solidFill>
            </a:endParaRPr>
          </a:p>
        </p:txBody>
      </p:sp>
      <p:sp>
        <p:nvSpPr>
          <p:cNvPr id="1529" name="Google Shape;1529;p163"/>
          <p:cNvSpPr/>
          <p:nvPr/>
        </p:nvSpPr>
        <p:spPr>
          <a:xfrm>
            <a:off x="3295548" y="3268786"/>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63"/>
          <p:cNvSpPr txBox="1"/>
          <p:nvPr/>
        </p:nvSpPr>
        <p:spPr>
          <a:xfrm>
            <a:off x="6200075" y="3075750"/>
            <a:ext cx="2550300" cy="1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300"/>
              </a:spcAft>
              <a:buNone/>
            </a:pPr>
            <a:r>
              <a:rPr b="1" lang="en" sz="800">
                <a:solidFill>
                  <a:schemeClr val="dk1"/>
                </a:solidFill>
                <a:latin typeface="Proxima Nova"/>
                <a:ea typeface="Proxima Nova"/>
                <a:cs typeface="Proxima Nova"/>
                <a:sym typeface="Proxima Nova"/>
              </a:rPr>
              <a:t>PRACTICES</a:t>
            </a:r>
            <a:endParaRPr>
              <a:solidFill>
                <a:schemeClr val="dk1"/>
              </a:solidFill>
            </a:endParaRPr>
          </a:p>
        </p:txBody>
      </p:sp>
      <p:sp>
        <p:nvSpPr>
          <p:cNvPr id="1531" name="Google Shape;1531;p163"/>
          <p:cNvSpPr/>
          <p:nvPr/>
        </p:nvSpPr>
        <p:spPr>
          <a:xfrm>
            <a:off x="6194225" y="3268786"/>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63"/>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Jobs to be Done</a:t>
            </a:r>
            <a:endParaRPr/>
          </a:p>
        </p:txBody>
      </p:sp>
      <p:sp>
        <p:nvSpPr>
          <p:cNvPr id="1533" name="Google Shape;1533;p163"/>
          <p:cNvSpPr/>
          <p:nvPr/>
        </p:nvSpPr>
        <p:spPr>
          <a:xfrm>
            <a:off x="4333998" y="1198775"/>
            <a:ext cx="485100" cy="734100"/>
          </a:xfrm>
          <a:custGeom>
            <a:rect b="b" l="l" r="r" t="t"/>
            <a:pathLst>
              <a:path extrusionOk="0" h="120000" w="120000">
                <a:moveTo>
                  <a:pt x="112500" y="109088"/>
                </a:moveTo>
                <a:cubicBezTo>
                  <a:pt x="112500" y="112100"/>
                  <a:pt x="109138" y="114544"/>
                  <a:pt x="105000" y="114544"/>
                </a:cubicBezTo>
                <a:lnTo>
                  <a:pt x="15000" y="114544"/>
                </a:lnTo>
                <a:cubicBezTo>
                  <a:pt x="10861" y="114544"/>
                  <a:pt x="7500" y="112100"/>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22500" y="32727"/>
                </a:moveTo>
                <a:cubicBezTo>
                  <a:pt x="22500" y="17666"/>
                  <a:pt x="39288" y="5455"/>
                  <a:pt x="60000" y="5455"/>
                </a:cubicBezTo>
                <a:cubicBezTo>
                  <a:pt x="80711" y="5455"/>
                  <a:pt x="97500" y="17666"/>
                  <a:pt x="97500" y="32727"/>
                </a:cubicBezTo>
                <a:lnTo>
                  <a:pt x="97500" y="49088"/>
                </a:lnTo>
                <a:lnTo>
                  <a:pt x="22500" y="49088"/>
                </a:lnTo>
                <a:cubicBezTo>
                  <a:pt x="22500" y="49088"/>
                  <a:pt x="22500" y="32727"/>
                  <a:pt x="22500" y="32727"/>
                </a:cubicBezTo>
                <a:close/>
                <a:moveTo>
                  <a:pt x="105000" y="49088"/>
                </a:moveTo>
                <a:lnTo>
                  <a:pt x="105000" y="32727"/>
                </a:lnTo>
                <a:cubicBezTo>
                  <a:pt x="105000" y="14655"/>
                  <a:pt x="84850" y="0"/>
                  <a:pt x="60000" y="0"/>
                </a:cubicBezTo>
                <a:cubicBezTo>
                  <a:pt x="35150" y="0"/>
                  <a:pt x="15000" y="14655"/>
                  <a:pt x="15000" y="32727"/>
                </a:cubicBez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moveTo>
                  <a:pt x="63750" y="86516"/>
                </a:moveTo>
                <a:lnTo>
                  <a:pt x="63750" y="90000"/>
                </a:lnTo>
                <a:cubicBezTo>
                  <a:pt x="63750" y="91511"/>
                  <a:pt x="62066" y="92727"/>
                  <a:pt x="60000" y="92727"/>
                </a:cubicBezTo>
                <a:cubicBezTo>
                  <a:pt x="57933" y="92727"/>
                  <a:pt x="56250" y="91511"/>
                  <a:pt x="56250" y="90000"/>
                </a:cubicBezTo>
                <a:lnTo>
                  <a:pt x="56250" y="86516"/>
                </a:lnTo>
                <a:cubicBezTo>
                  <a:pt x="54016" y="85572"/>
                  <a:pt x="52500" y="83833"/>
                  <a:pt x="52500" y="81816"/>
                </a:cubicBezTo>
                <a:cubicBezTo>
                  <a:pt x="52500" y="78811"/>
                  <a:pt x="55861" y="76361"/>
                  <a:pt x="60000" y="76361"/>
                </a:cubicBezTo>
                <a:cubicBezTo>
                  <a:pt x="64138" y="76361"/>
                  <a:pt x="67500" y="78811"/>
                  <a:pt x="67500" y="81816"/>
                </a:cubicBezTo>
                <a:cubicBezTo>
                  <a:pt x="67500" y="83833"/>
                  <a:pt x="65977" y="85572"/>
                  <a:pt x="63750" y="86516"/>
                </a:cubicBezTo>
                <a:moveTo>
                  <a:pt x="60000" y="70911"/>
                </a:moveTo>
                <a:cubicBezTo>
                  <a:pt x="51716" y="70911"/>
                  <a:pt x="45000" y="75794"/>
                  <a:pt x="45000" y="81816"/>
                </a:cubicBezTo>
                <a:cubicBezTo>
                  <a:pt x="45000" y="84622"/>
                  <a:pt x="46494" y="87150"/>
                  <a:pt x="48877" y="89077"/>
                </a:cubicBezTo>
                <a:cubicBezTo>
                  <a:pt x="48827" y="89383"/>
                  <a:pt x="48750" y="89688"/>
                  <a:pt x="48750" y="90000"/>
                </a:cubicBezTo>
                <a:cubicBezTo>
                  <a:pt x="48750" y="94522"/>
                  <a:pt x="53783" y="98183"/>
                  <a:pt x="60000" y="98183"/>
                </a:cubicBezTo>
                <a:cubicBezTo>
                  <a:pt x="66216" y="98183"/>
                  <a:pt x="71250" y="94522"/>
                  <a:pt x="71250" y="90000"/>
                </a:cubicBezTo>
                <a:cubicBezTo>
                  <a:pt x="71250" y="89688"/>
                  <a:pt x="71166" y="89383"/>
                  <a:pt x="71122" y="89077"/>
                </a:cubicBezTo>
                <a:cubicBezTo>
                  <a:pt x="73505" y="87144"/>
                  <a:pt x="75000" y="84622"/>
                  <a:pt x="75000" y="81816"/>
                </a:cubicBezTo>
                <a:cubicBezTo>
                  <a:pt x="75000" y="75794"/>
                  <a:pt x="68283" y="70911"/>
                  <a:pt x="60000" y="70911"/>
                </a:cubicBezTo>
              </a:path>
            </a:pathLst>
          </a:custGeom>
          <a:solidFill>
            <a:schemeClr val="l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534" name="Google Shape;1534;p163"/>
          <p:cNvSpPr/>
          <p:nvPr/>
        </p:nvSpPr>
        <p:spPr>
          <a:xfrm>
            <a:off x="7198475" y="1298375"/>
            <a:ext cx="553500" cy="535200"/>
          </a:xfrm>
          <a:custGeom>
            <a:rect b="b" l="l" r="r" t="t"/>
            <a:pathLst>
              <a:path extrusionOk="0" h="120000" w="12000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535" name="Google Shape;1535;p163"/>
          <p:cNvSpPr txBox="1"/>
          <p:nvPr/>
        </p:nvSpPr>
        <p:spPr>
          <a:xfrm>
            <a:off x="3295548" y="2092475"/>
            <a:ext cx="2562000" cy="228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folHlink"/>
              </a:buClr>
              <a:buSzPts val="1100"/>
              <a:buFont typeface="Arial"/>
              <a:buNone/>
            </a:pPr>
            <a:r>
              <a:rPr b="1" lang="en" sz="1600">
                <a:solidFill>
                  <a:schemeClr val="dk1"/>
                </a:solidFill>
                <a:latin typeface="Proxima Nova"/>
                <a:ea typeface="Proxima Nova"/>
                <a:cs typeface="Proxima Nova"/>
                <a:sym typeface="Proxima Nova"/>
              </a:rPr>
              <a:t>Make the Secure Thing, the Easy Thing</a:t>
            </a:r>
            <a:endParaRPr b="1" sz="1600">
              <a:solidFill>
                <a:schemeClr val="dk1"/>
              </a:solidFill>
              <a:latin typeface="Proxima Nova"/>
              <a:ea typeface="Proxima Nova"/>
              <a:cs typeface="Proxima Nova"/>
              <a:sym typeface="Proxima Nova"/>
            </a:endParaRPr>
          </a:p>
          <a:p>
            <a:pPr indent="0" lvl="0" marL="0" rtl="0" algn="l">
              <a:lnSpc>
                <a:spcPct val="115000"/>
              </a:lnSpc>
              <a:spcBef>
                <a:spcPts val="800"/>
              </a:spcBef>
              <a:spcAft>
                <a:spcPts val="0"/>
              </a:spcAft>
              <a:buNone/>
            </a:pPr>
            <a:br>
              <a:rPr b="1" lang="en" sz="1300">
                <a:latin typeface="Proxima Nova"/>
                <a:ea typeface="Proxima Nova"/>
                <a:cs typeface="Proxima Nova"/>
                <a:sym typeface="Proxima Nova"/>
              </a:rPr>
            </a:br>
            <a:endParaRPr sz="1300">
              <a:latin typeface="Proxima Nova"/>
              <a:ea typeface="Proxima Nova"/>
              <a:cs typeface="Proxima Nova"/>
              <a:sym typeface="Proxima Nova"/>
            </a:endParaRPr>
          </a:p>
          <a:p>
            <a:pPr indent="-298450" lvl="0" marL="457200" rtl="0" algn="l">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“Secure by default”</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Immutable infrastructure</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Automate dependency management</a:t>
            </a:r>
            <a:endParaRPr sz="1100">
              <a:solidFill>
                <a:schemeClr val="dk1"/>
              </a:solidFill>
              <a:latin typeface="Proxima Nova"/>
              <a:ea typeface="Proxima Nova"/>
              <a:cs typeface="Proxima Nova"/>
              <a:sym typeface="Proxima Nova"/>
            </a:endParaRPr>
          </a:p>
        </p:txBody>
      </p:sp>
      <p:sp>
        <p:nvSpPr>
          <p:cNvPr id="1536" name="Google Shape;1536;p163"/>
          <p:cNvSpPr txBox="1"/>
          <p:nvPr/>
        </p:nvSpPr>
        <p:spPr>
          <a:xfrm>
            <a:off x="6194225" y="2092475"/>
            <a:ext cx="2562000" cy="228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folHlink"/>
              </a:buClr>
              <a:buSzPts val="1100"/>
              <a:buFont typeface="Arial"/>
              <a:buNone/>
            </a:pPr>
            <a:r>
              <a:rPr b="1" lang="en" sz="1600">
                <a:solidFill>
                  <a:schemeClr val="dk1"/>
                </a:solidFill>
                <a:latin typeface="Proxima Nova"/>
                <a:ea typeface="Proxima Nova"/>
                <a:cs typeface="Proxima Nova"/>
                <a:sym typeface="Proxima Nova"/>
              </a:rPr>
              <a:t>Keep Up with Industry Regulations &amp; Auditors</a:t>
            </a:r>
            <a:endParaRPr b="1" sz="1600">
              <a:solidFill>
                <a:schemeClr val="dk1"/>
              </a:solidFill>
              <a:latin typeface="Proxima Nova"/>
              <a:ea typeface="Proxima Nova"/>
              <a:cs typeface="Proxima Nova"/>
              <a:sym typeface="Proxima Nova"/>
            </a:endParaRPr>
          </a:p>
          <a:p>
            <a:pPr indent="0" lvl="0" marL="0" rtl="0" algn="l">
              <a:lnSpc>
                <a:spcPct val="115000"/>
              </a:lnSpc>
              <a:spcBef>
                <a:spcPts val="800"/>
              </a:spcBef>
              <a:spcAft>
                <a:spcPts val="0"/>
              </a:spcAft>
              <a:buNone/>
            </a:pPr>
            <a:br>
              <a:rPr b="1" lang="en" sz="1300">
                <a:latin typeface="Proxima Nova"/>
                <a:ea typeface="Proxima Nova"/>
                <a:cs typeface="Proxima Nova"/>
                <a:sym typeface="Proxima Nova"/>
              </a:rPr>
            </a:br>
            <a:endParaRPr sz="1300">
              <a:latin typeface="Proxima Nova"/>
              <a:ea typeface="Proxima Nova"/>
              <a:cs typeface="Proxima Nova"/>
              <a:sym typeface="Proxima Nova"/>
            </a:endParaRPr>
          </a:p>
          <a:p>
            <a:pPr indent="-298450" lvl="0" marL="457200" rtl="0" algn="l">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Embedded OS</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Inherited controls</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Use existing IdM policies</a:t>
            </a:r>
            <a:endParaRPr sz="1100">
              <a:solidFill>
                <a:schemeClr val="dk1"/>
              </a:solidFill>
              <a:latin typeface="Proxima Nova"/>
              <a:ea typeface="Proxima Nova"/>
              <a:cs typeface="Proxima Nova"/>
              <a:sym typeface="Proxima Nova"/>
            </a:endParaRPr>
          </a:p>
        </p:txBody>
      </p:sp>
      <p:sp>
        <p:nvSpPr>
          <p:cNvPr id="1537" name="Google Shape;1537;p163"/>
          <p:cNvSpPr/>
          <p:nvPr/>
        </p:nvSpPr>
        <p:spPr>
          <a:xfrm>
            <a:off x="1377600" y="1298387"/>
            <a:ext cx="586200" cy="596100"/>
          </a:xfrm>
          <a:custGeom>
            <a:rect b="b" l="l" r="r" t="t"/>
            <a:pathLst>
              <a:path extrusionOk="0" h="120000" w="12000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3" name="Shape 1953"/>
        <p:cNvGrpSpPr/>
        <p:nvPr/>
      </p:nvGrpSpPr>
      <p:grpSpPr>
        <a:xfrm>
          <a:off x="0" y="0"/>
          <a:ext cx="0" cy="0"/>
          <a:chOff x="0" y="0"/>
          <a:chExt cx="0" cy="0"/>
        </a:xfrm>
      </p:grpSpPr>
      <p:sp>
        <p:nvSpPr>
          <p:cNvPr id="1954" name="Google Shape;1954;p190"/>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2400"/>
              <a:t>TLS Throughout</a:t>
            </a:r>
            <a:endParaRPr sz="2400"/>
          </a:p>
          <a:p>
            <a:pPr indent="0" lvl="0" marL="0" rtl="0" algn="l">
              <a:spcBef>
                <a:spcPts val="2500"/>
              </a:spcBef>
              <a:spcAft>
                <a:spcPts val="0"/>
              </a:spcAft>
              <a:buNone/>
            </a:pPr>
            <a:r>
              <a:t/>
            </a:r>
            <a:endParaRPr/>
          </a:p>
        </p:txBody>
      </p:sp>
      <p:sp>
        <p:nvSpPr>
          <p:cNvPr id="1955" name="Google Shape;1955;p190"/>
          <p:cNvSpPr/>
          <p:nvPr/>
        </p:nvSpPr>
        <p:spPr>
          <a:xfrm>
            <a:off x="1429990" y="2125007"/>
            <a:ext cx="959700" cy="502800"/>
          </a:xfrm>
          <a:prstGeom prst="roundRect">
            <a:avLst>
              <a:gd fmla="val 5767" name="adj"/>
            </a:avLst>
          </a:prstGeom>
          <a:solidFill>
            <a:srgbClr val="1AB9A5"/>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Proxima Nova"/>
                <a:ea typeface="Proxima Nova"/>
                <a:cs typeface="Proxima Nova"/>
                <a:sym typeface="Proxima Nova"/>
              </a:rPr>
              <a:t>Iaas LB</a:t>
            </a:r>
            <a:endParaRPr b="1" sz="1000">
              <a:solidFill>
                <a:srgbClr val="FFFFFF"/>
              </a:solidFill>
            </a:endParaRPr>
          </a:p>
        </p:txBody>
      </p:sp>
      <p:sp>
        <p:nvSpPr>
          <p:cNvPr id="1956" name="Google Shape;1956;p190"/>
          <p:cNvSpPr/>
          <p:nvPr/>
        </p:nvSpPr>
        <p:spPr>
          <a:xfrm>
            <a:off x="4794550" y="1063150"/>
            <a:ext cx="3191700" cy="2626200"/>
          </a:xfrm>
          <a:prstGeom prst="roundRect">
            <a:avLst>
              <a:gd fmla="val 1357" name="adj"/>
            </a:avLst>
          </a:prstGeom>
          <a:solidFill>
            <a:srgbClr val="D9D9D9"/>
          </a:solid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300">
                <a:solidFill>
                  <a:srgbClr val="00253E"/>
                </a:solidFill>
                <a:latin typeface="Proxima Nova"/>
                <a:ea typeface="Proxima Nova"/>
                <a:cs typeface="Proxima Nova"/>
                <a:sym typeface="Proxima Nova"/>
              </a:rPr>
              <a:t>Diego Cell</a:t>
            </a:r>
            <a:endParaRPr sz="1300">
              <a:solidFill>
                <a:srgbClr val="00253E"/>
              </a:solidFill>
            </a:endParaRPr>
          </a:p>
        </p:txBody>
      </p:sp>
      <p:sp>
        <p:nvSpPr>
          <p:cNvPr id="1957" name="Google Shape;1957;p190"/>
          <p:cNvSpPr/>
          <p:nvPr/>
        </p:nvSpPr>
        <p:spPr>
          <a:xfrm>
            <a:off x="5296762" y="1820191"/>
            <a:ext cx="2175300" cy="1149600"/>
          </a:xfrm>
          <a:prstGeom prst="roundRect">
            <a:avLst>
              <a:gd fmla="val 5767" name="adj"/>
            </a:avLst>
          </a:prstGeom>
          <a:solidFill>
            <a:srgbClr val="2C95DD"/>
          </a:solid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en" sz="1000">
                <a:solidFill>
                  <a:srgbClr val="00253E"/>
                </a:solidFill>
                <a:latin typeface="Proxima Nova"/>
                <a:ea typeface="Proxima Nova"/>
                <a:cs typeface="Proxima Nova"/>
                <a:sym typeface="Proxima Nova"/>
              </a:rPr>
              <a:t>Container</a:t>
            </a:r>
            <a:endParaRPr b="1" sz="1000">
              <a:solidFill>
                <a:srgbClr val="00253E"/>
              </a:solidFill>
            </a:endParaRPr>
          </a:p>
        </p:txBody>
      </p:sp>
      <p:sp>
        <p:nvSpPr>
          <p:cNvPr id="1958" name="Google Shape;1958;p190"/>
          <p:cNvSpPr/>
          <p:nvPr/>
        </p:nvSpPr>
        <p:spPr>
          <a:xfrm>
            <a:off x="3145225" y="2125000"/>
            <a:ext cx="959700" cy="502800"/>
          </a:xfrm>
          <a:prstGeom prst="roundRect">
            <a:avLst>
              <a:gd fmla="val 5767" name="adj"/>
            </a:avLst>
          </a:prstGeom>
          <a:solidFill>
            <a:srgbClr val="1AB9A5"/>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Proxima Nova"/>
                <a:ea typeface="Proxima Nova"/>
                <a:cs typeface="Proxima Nova"/>
                <a:sym typeface="Proxima Nova"/>
              </a:rPr>
              <a:t>GoRouter</a:t>
            </a:r>
            <a:endParaRPr b="1" sz="1000">
              <a:solidFill>
                <a:srgbClr val="FFFFFF"/>
              </a:solidFill>
            </a:endParaRPr>
          </a:p>
        </p:txBody>
      </p:sp>
      <p:grpSp>
        <p:nvGrpSpPr>
          <p:cNvPr id="1959" name="Google Shape;1959;p190"/>
          <p:cNvGrpSpPr/>
          <p:nvPr/>
        </p:nvGrpSpPr>
        <p:grpSpPr>
          <a:xfrm>
            <a:off x="344138" y="2179457"/>
            <a:ext cx="296196" cy="393905"/>
            <a:chOff x="1992000" y="4711125"/>
            <a:chExt cx="156875" cy="208625"/>
          </a:xfrm>
        </p:grpSpPr>
        <p:sp>
          <p:nvSpPr>
            <p:cNvPr id="1960" name="Google Shape;1960;p190"/>
            <p:cNvSpPr/>
            <p:nvPr/>
          </p:nvSpPr>
          <p:spPr>
            <a:xfrm>
              <a:off x="2018925" y="4711125"/>
              <a:ext cx="103025" cy="101425"/>
            </a:xfrm>
            <a:custGeom>
              <a:rect b="b" l="l" r="r" t="t"/>
              <a:pathLst>
                <a:path extrusionOk="0" h="4057" w="4121">
                  <a:moveTo>
                    <a:pt x="2050" y="0"/>
                  </a:moveTo>
                  <a:cubicBezTo>
                    <a:pt x="930" y="0"/>
                    <a:pt x="1" y="909"/>
                    <a:pt x="1" y="2028"/>
                  </a:cubicBezTo>
                  <a:cubicBezTo>
                    <a:pt x="1" y="3148"/>
                    <a:pt x="930" y="4056"/>
                    <a:pt x="2050" y="4056"/>
                  </a:cubicBezTo>
                  <a:cubicBezTo>
                    <a:pt x="3191" y="4056"/>
                    <a:pt x="4120" y="3148"/>
                    <a:pt x="4120" y="2028"/>
                  </a:cubicBezTo>
                  <a:cubicBezTo>
                    <a:pt x="4120" y="909"/>
                    <a:pt x="3191" y="0"/>
                    <a:pt x="2050" y="0"/>
                  </a:cubicBezTo>
                  <a:close/>
                </a:path>
              </a:pathLst>
            </a:custGeom>
            <a:solidFill>
              <a:srgbClr val="002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90"/>
            <p:cNvSpPr/>
            <p:nvPr/>
          </p:nvSpPr>
          <p:spPr>
            <a:xfrm>
              <a:off x="1992000" y="4824650"/>
              <a:ext cx="156875" cy="95100"/>
            </a:xfrm>
            <a:custGeom>
              <a:rect b="b" l="l" r="r" t="t"/>
              <a:pathLst>
                <a:path extrusionOk="0" h="3804" w="6275">
                  <a:moveTo>
                    <a:pt x="1838" y="1"/>
                  </a:moveTo>
                  <a:cubicBezTo>
                    <a:pt x="1838" y="1"/>
                    <a:pt x="1" y="22"/>
                    <a:pt x="1" y="1712"/>
                  </a:cubicBezTo>
                  <a:lnTo>
                    <a:pt x="1" y="3507"/>
                  </a:lnTo>
                  <a:cubicBezTo>
                    <a:pt x="1" y="3676"/>
                    <a:pt x="127" y="3803"/>
                    <a:pt x="296" y="3803"/>
                  </a:cubicBezTo>
                  <a:lnTo>
                    <a:pt x="6000" y="3803"/>
                  </a:lnTo>
                  <a:cubicBezTo>
                    <a:pt x="6148" y="3803"/>
                    <a:pt x="6274" y="3676"/>
                    <a:pt x="6274" y="3507"/>
                  </a:cubicBezTo>
                  <a:lnTo>
                    <a:pt x="6274" y="1712"/>
                  </a:lnTo>
                  <a:cubicBezTo>
                    <a:pt x="6274" y="22"/>
                    <a:pt x="4437" y="1"/>
                    <a:pt x="4437" y="1"/>
                  </a:cubicBezTo>
                  <a:close/>
                </a:path>
              </a:pathLst>
            </a:custGeom>
            <a:solidFill>
              <a:srgbClr val="002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62" name="Google Shape;1962;p190"/>
          <p:cNvCxnSpPr/>
          <p:nvPr/>
        </p:nvCxnSpPr>
        <p:spPr>
          <a:xfrm>
            <a:off x="701465" y="2373407"/>
            <a:ext cx="682200" cy="3000"/>
          </a:xfrm>
          <a:prstGeom prst="straightConnector1">
            <a:avLst/>
          </a:prstGeom>
          <a:noFill/>
          <a:ln cap="flat" cmpd="sng" w="9525">
            <a:solidFill>
              <a:srgbClr val="00253E"/>
            </a:solidFill>
            <a:prstDash val="solid"/>
            <a:round/>
            <a:headEnd len="med" w="med" type="none"/>
            <a:tailEnd len="med" w="med" type="triangle"/>
          </a:ln>
        </p:spPr>
      </p:cxnSp>
      <p:cxnSp>
        <p:nvCxnSpPr>
          <p:cNvPr id="1963" name="Google Shape;1963;p190"/>
          <p:cNvCxnSpPr/>
          <p:nvPr/>
        </p:nvCxnSpPr>
        <p:spPr>
          <a:xfrm>
            <a:off x="2436015" y="2373407"/>
            <a:ext cx="633000" cy="3000"/>
          </a:xfrm>
          <a:prstGeom prst="straightConnector1">
            <a:avLst/>
          </a:prstGeom>
          <a:noFill/>
          <a:ln cap="flat" cmpd="sng" w="9525">
            <a:solidFill>
              <a:srgbClr val="00253E"/>
            </a:solidFill>
            <a:prstDash val="solid"/>
            <a:round/>
            <a:headEnd len="med" w="med" type="none"/>
            <a:tailEnd len="med" w="med" type="triangle"/>
          </a:ln>
        </p:spPr>
      </p:cxnSp>
      <p:cxnSp>
        <p:nvCxnSpPr>
          <p:cNvPr id="1964" name="Google Shape;1964;p190"/>
          <p:cNvCxnSpPr/>
          <p:nvPr/>
        </p:nvCxnSpPr>
        <p:spPr>
          <a:xfrm>
            <a:off x="4142250" y="2417266"/>
            <a:ext cx="1041000" cy="3000"/>
          </a:xfrm>
          <a:prstGeom prst="straightConnector1">
            <a:avLst/>
          </a:prstGeom>
          <a:noFill/>
          <a:ln cap="flat" cmpd="sng" w="9525">
            <a:solidFill>
              <a:srgbClr val="00253E"/>
            </a:solidFill>
            <a:prstDash val="solid"/>
            <a:round/>
            <a:headEnd len="med" w="med" type="none"/>
            <a:tailEnd len="med" w="med" type="triangle"/>
          </a:ln>
        </p:spPr>
      </p:cxnSp>
      <p:grpSp>
        <p:nvGrpSpPr>
          <p:cNvPr id="1965" name="Google Shape;1965;p190"/>
          <p:cNvGrpSpPr/>
          <p:nvPr/>
        </p:nvGrpSpPr>
        <p:grpSpPr>
          <a:xfrm>
            <a:off x="3179385" y="2137260"/>
            <a:ext cx="171896" cy="231115"/>
            <a:chOff x="697125" y="3255475"/>
            <a:chExt cx="363800" cy="337000"/>
          </a:xfrm>
        </p:grpSpPr>
        <p:sp>
          <p:nvSpPr>
            <p:cNvPr id="1966" name="Google Shape;1966;p190"/>
            <p:cNvSpPr/>
            <p:nvPr/>
          </p:nvSpPr>
          <p:spPr>
            <a:xfrm>
              <a:off x="697125" y="3255475"/>
              <a:ext cx="306050" cy="220925"/>
            </a:xfrm>
            <a:custGeom>
              <a:rect b="b" l="l" r="r" t="t"/>
              <a:pathLst>
                <a:path extrusionOk="0" h="8837" w="12242">
                  <a:moveTo>
                    <a:pt x="6217" y="4573"/>
                  </a:moveTo>
                  <a:lnTo>
                    <a:pt x="6217" y="5454"/>
                  </a:lnTo>
                  <a:lnTo>
                    <a:pt x="1311" y="5454"/>
                  </a:lnTo>
                  <a:lnTo>
                    <a:pt x="1311" y="4573"/>
                  </a:lnTo>
                  <a:close/>
                  <a:moveTo>
                    <a:pt x="6217" y="6502"/>
                  </a:moveTo>
                  <a:lnTo>
                    <a:pt x="6217" y="7383"/>
                  </a:lnTo>
                  <a:lnTo>
                    <a:pt x="1311" y="7383"/>
                  </a:lnTo>
                  <a:lnTo>
                    <a:pt x="1311" y="6502"/>
                  </a:lnTo>
                  <a:close/>
                  <a:moveTo>
                    <a:pt x="406" y="1"/>
                  </a:moveTo>
                  <a:cubicBezTo>
                    <a:pt x="168" y="1"/>
                    <a:pt x="1" y="168"/>
                    <a:pt x="1" y="382"/>
                  </a:cubicBezTo>
                  <a:lnTo>
                    <a:pt x="1" y="8431"/>
                  </a:lnTo>
                  <a:cubicBezTo>
                    <a:pt x="1" y="8669"/>
                    <a:pt x="168" y="8836"/>
                    <a:pt x="406" y="8836"/>
                  </a:cubicBezTo>
                  <a:lnTo>
                    <a:pt x="11861" y="8836"/>
                  </a:lnTo>
                  <a:cubicBezTo>
                    <a:pt x="12075" y="8836"/>
                    <a:pt x="12242" y="8669"/>
                    <a:pt x="12242" y="8431"/>
                  </a:cubicBezTo>
                  <a:lnTo>
                    <a:pt x="12242" y="382"/>
                  </a:lnTo>
                  <a:cubicBezTo>
                    <a:pt x="12242" y="168"/>
                    <a:pt x="12075" y="1"/>
                    <a:pt x="11861" y="1"/>
                  </a:cubicBezTo>
                  <a:close/>
                </a:path>
              </a:pathLst>
            </a:custGeom>
            <a:solidFill>
              <a:srgbClr val="002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90"/>
            <p:cNvSpPr/>
            <p:nvPr/>
          </p:nvSpPr>
          <p:spPr>
            <a:xfrm>
              <a:off x="885875" y="3340025"/>
              <a:ext cx="175050" cy="174475"/>
            </a:xfrm>
            <a:custGeom>
              <a:rect b="b" l="l" r="r" t="t"/>
              <a:pathLst>
                <a:path extrusionOk="0" h="6979" w="7002">
                  <a:moveTo>
                    <a:pt x="3501" y="1"/>
                  </a:moveTo>
                  <a:cubicBezTo>
                    <a:pt x="1572" y="1"/>
                    <a:pt x="0" y="1548"/>
                    <a:pt x="0" y="3477"/>
                  </a:cubicBezTo>
                  <a:cubicBezTo>
                    <a:pt x="0" y="5430"/>
                    <a:pt x="1572" y="6978"/>
                    <a:pt x="3501" y="6978"/>
                  </a:cubicBezTo>
                  <a:cubicBezTo>
                    <a:pt x="5430" y="6978"/>
                    <a:pt x="7002" y="5430"/>
                    <a:pt x="7002" y="3477"/>
                  </a:cubicBezTo>
                  <a:cubicBezTo>
                    <a:pt x="7002" y="1548"/>
                    <a:pt x="5430" y="1"/>
                    <a:pt x="35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90"/>
            <p:cNvSpPr/>
            <p:nvPr/>
          </p:nvSpPr>
          <p:spPr>
            <a:xfrm>
              <a:off x="904925" y="3359075"/>
              <a:ext cx="143500" cy="233400"/>
            </a:xfrm>
            <a:custGeom>
              <a:rect b="b" l="l" r="r" t="t"/>
              <a:pathLst>
                <a:path extrusionOk="0" h="9336" w="5740">
                  <a:moveTo>
                    <a:pt x="2858" y="1501"/>
                  </a:moveTo>
                  <a:cubicBezTo>
                    <a:pt x="3620" y="1501"/>
                    <a:pt x="4239" y="2120"/>
                    <a:pt x="4239" y="2858"/>
                  </a:cubicBezTo>
                  <a:cubicBezTo>
                    <a:pt x="4239" y="3620"/>
                    <a:pt x="3620" y="4240"/>
                    <a:pt x="2858" y="4240"/>
                  </a:cubicBezTo>
                  <a:cubicBezTo>
                    <a:pt x="2096" y="4240"/>
                    <a:pt x="1501" y="3620"/>
                    <a:pt x="1501" y="2858"/>
                  </a:cubicBezTo>
                  <a:cubicBezTo>
                    <a:pt x="1501" y="2120"/>
                    <a:pt x="2096" y="1501"/>
                    <a:pt x="2858" y="1501"/>
                  </a:cubicBezTo>
                  <a:close/>
                  <a:moveTo>
                    <a:pt x="2858" y="1"/>
                  </a:moveTo>
                  <a:cubicBezTo>
                    <a:pt x="1286" y="1"/>
                    <a:pt x="0" y="1287"/>
                    <a:pt x="0" y="2858"/>
                  </a:cubicBezTo>
                  <a:cubicBezTo>
                    <a:pt x="0" y="3906"/>
                    <a:pt x="548" y="4811"/>
                    <a:pt x="1358" y="5311"/>
                  </a:cubicBezTo>
                  <a:lnTo>
                    <a:pt x="1310" y="5311"/>
                  </a:lnTo>
                  <a:lnTo>
                    <a:pt x="1310" y="9336"/>
                  </a:lnTo>
                  <a:lnTo>
                    <a:pt x="2810" y="7931"/>
                  </a:lnTo>
                  <a:lnTo>
                    <a:pt x="4287" y="9336"/>
                  </a:lnTo>
                  <a:lnTo>
                    <a:pt x="4287" y="5359"/>
                  </a:lnTo>
                  <a:cubicBezTo>
                    <a:pt x="5144" y="4859"/>
                    <a:pt x="5740" y="3930"/>
                    <a:pt x="5740" y="2858"/>
                  </a:cubicBezTo>
                  <a:cubicBezTo>
                    <a:pt x="5740" y="1287"/>
                    <a:pt x="4454" y="1"/>
                    <a:pt x="2858" y="1"/>
                  </a:cubicBezTo>
                  <a:close/>
                </a:path>
              </a:pathLst>
            </a:custGeom>
            <a:solidFill>
              <a:srgbClr val="002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190"/>
          <p:cNvGrpSpPr/>
          <p:nvPr/>
        </p:nvGrpSpPr>
        <p:grpSpPr>
          <a:xfrm>
            <a:off x="1470860" y="2137260"/>
            <a:ext cx="171895" cy="231115"/>
            <a:chOff x="697125" y="3255475"/>
            <a:chExt cx="363800" cy="337000"/>
          </a:xfrm>
        </p:grpSpPr>
        <p:sp>
          <p:nvSpPr>
            <p:cNvPr id="1970" name="Google Shape;1970;p190"/>
            <p:cNvSpPr/>
            <p:nvPr/>
          </p:nvSpPr>
          <p:spPr>
            <a:xfrm>
              <a:off x="697125" y="3255475"/>
              <a:ext cx="306050" cy="220925"/>
            </a:xfrm>
            <a:custGeom>
              <a:rect b="b" l="l" r="r" t="t"/>
              <a:pathLst>
                <a:path extrusionOk="0" h="8837" w="12242">
                  <a:moveTo>
                    <a:pt x="6217" y="4573"/>
                  </a:moveTo>
                  <a:lnTo>
                    <a:pt x="6217" y="5454"/>
                  </a:lnTo>
                  <a:lnTo>
                    <a:pt x="1311" y="5454"/>
                  </a:lnTo>
                  <a:lnTo>
                    <a:pt x="1311" y="4573"/>
                  </a:lnTo>
                  <a:close/>
                  <a:moveTo>
                    <a:pt x="6217" y="6502"/>
                  </a:moveTo>
                  <a:lnTo>
                    <a:pt x="6217" y="7383"/>
                  </a:lnTo>
                  <a:lnTo>
                    <a:pt x="1311" y="7383"/>
                  </a:lnTo>
                  <a:lnTo>
                    <a:pt x="1311" y="6502"/>
                  </a:lnTo>
                  <a:close/>
                  <a:moveTo>
                    <a:pt x="406" y="1"/>
                  </a:moveTo>
                  <a:cubicBezTo>
                    <a:pt x="168" y="1"/>
                    <a:pt x="1" y="168"/>
                    <a:pt x="1" y="382"/>
                  </a:cubicBezTo>
                  <a:lnTo>
                    <a:pt x="1" y="8431"/>
                  </a:lnTo>
                  <a:cubicBezTo>
                    <a:pt x="1" y="8669"/>
                    <a:pt x="168" y="8836"/>
                    <a:pt x="406" y="8836"/>
                  </a:cubicBezTo>
                  <a:lnTo>
                    <a:pt x="11861" y="8836"/>
                  </a:lnTo>
                  <a:cubicBezTo>
                    <a:pt x="12075" y="8836"/>
                    <a:pt x="12242" y="8669"/>
                    <a:pt x="12242" y="8431"/>
                  </a:cubicBezTo>
                  <a:lnTo>
                    <a:pt x="12242" y="382"/>
                  </a:lnTo>
                  <a:cubicBezTo>
                    <a:pt x="12242" y="168"/>
                    <a:pt x="12075" y="1"/>
                    <a:pt x="11861" y="1"/>
                  </a:cubicBezTo>
                  <a:close/>
                </a:path>
              </a:pathLst>
            </a:custGeom>
            <a:solidFill>
              <a:srgbClr val="002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90"/>
            <p:cNvSpPr/>
            <p:nvPr/>
          </p:nvSpPr>
          <p:spPr>
            <a:xfrm>
              <a:off x="885875" y="3340025"/>
              <a:ext cx="175050" cy="174475"/>
            </a:xfrm>
            <a:custGeom>
              <a:rect b="b" l="l" r="r" t="t"/>
              <a:pathLst>
                <a:path extrusionOk="0" h="6979" w="7002">
                  <a:moveTo>
                    <a:pt x="3501" y="1"/>
                  </a:moveTo>
                  <a:cubicBezTo>
                    <a:pt x="1572" y="1"/>
                    <a:pt x="0" y="1548"/>
                    <a:pt x="0" y="3477"/>
                  </a:cubicBezTo>
                  <a:cubicBezTo>
                    <a:pt x="0" y="5430"/>
                    <a:pt x="1572" y="6978"/>
                    <a:pt x="3501" y="6978"/>
                  </a:cubicBezTo>
                  <a:cubicBezTo>
                    <a:pt x="5430" y="6978"/>
                    <a:pt x="7002" y="5430"/>
                    <a:pt x="7002" y="3477"/>
                  </a:cubicBezTo>
                  <a:cubicBezTo>
                    <a:pt x="7002" y="1548"/>
                    <a:pt x="5430" y="1"/>
                    <a:pt x="35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90"/>
            <p:cNvSpPr/>
            <p:nvPr/>
          </p:nvSpPr>
          <p:spPr>
            <a:xfrm>
              <a:off x="904925" y="3359075"/>
              <a:ext cx="143500" cy="233400"/>
            </a:xfrm>
            <a:custGeom>
              <a:rect b="b" l="l" r="r" t="t"/>
              <a:pathLst>
                <a:path extrusionOk="0" h="9336" w="5740">
                  <a:moveTo>
                    <a:pt x="2858" y="1501"/>
                  </a:moveTo>
                  <a:cubicBezTo>
                    <a:pt x="3620" y="1501"/>
                    <a:pt x="4239" y="2120"/>
                    <a:pt x="4239" y="2858"/>
                  </a:cubicBezTo>
                  <a:cubicBezTo>
                    <a:pt x="4239" y="3620"/>
                    <a:pt x="3620" y="4240"/>
                    <a:pt x="2858" y="4240"/>
                  </a:cubicBezTo>
                  <a:cubicBezTo>
                    <a:pt x="2096" y="4240"/>
                    <a:pt x="1501" y="3620"/>
                    <a:pt x="1501" y="2858"/>
                  </a:cubicBezTo>
                  <a:cubicBezTo>
                    <a:pt x="1501" y="2120"/>
                    <a:pt x="2096" y="1501"/>
                    <a:pt x="2858" y="1501"/>
                  </a:cubicBezTo>
                  <a:close/>
                  <a:moveTo>
                    <a:pt x="2858" y="1"/>
                  </a:moveTo>
                  <a:cubicBezTo>
                    <a:pt x="1286" y="1"/>
                    <a:pt x="0" y="1287"/>
                    <a:pt x="0" y="2858"/>
                  </a:cubicBezTo>
                  <a:cubicBezTo>
                    <a:pt x="0" y="3906"/>
                    <a:pt x="548" y="4811"/>
                    <a:pt x="1358" y="5311"/>
                  </a:cubicBezTo>
                  <a:lnTo>
                    <a:pt x="1310" y="5311"/>
                  </a:lnTo>
                  <a:lnTo>
                    <a:pt x="1310" y="9336"/>
                  </a:lnTo>
                  <a:lnTo>
                    <a:pt x="2810" y="7931"/>
                  </a:lnTo>
                  <a:lnTo>
                    <a:pt x="4287" y="9336"/>
                  </a:lnTo>
                  <a:lnTo>
                    <a:pt x="4287" y="5359"/>
                  </a:lnTo>
                  <a:cubicBezTo>
                    <a:pt x="5144" y="4859"/>
                    <a:pt x="5740" y="3930"/>
                    <a:pt x="5740" y="2858"/>
                  </a:cubicBezTo>
                  <a:cubicBezTo>
                    <a:pt x="5740" y="1287"/>
                    <a:pt x="4454" y="1"/>
                    <a:pt x="2858" y="1"/>
                  </a:cubicBezTo>
                  <a:close/>
                </a:path>
              </a:pathLst>
            </a:custGeom>
            <a:solidFill>
              <a:srgbClr val="002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3" name="Google Shape;1973;p190"/>
          <p:cNvSpPr/>
          <p:nvPr/>
        </p:nvSpPr>
        <p:spPr>
          <a:xfrm>
            <a:off x="5656581" y="2179451"/>
            <a:ext cx="688200" cy="353700"/>
          </a:xfrm>
          <a:prstGeom prst="roundRect">
            <a:avLst>
              <a:gd fmla="val 7378" name="adj"/>
            </a:avLst>
          </a:prstGeom>
          <a:solidFill>
            <a:schemeClr val="accent5"/>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800">
                <a:solidFill>
                  <a:srgbClr val="00253E"/>
                </a:solidFill>
                <a:latin typeface="Proxima Nova"/>
                <a:ea typeface="Proxima Nova"/>
                <a:cs typeface="Proxima Nova"/>
                <a:sym typeface="Proxima Nova"/>
              </a:rPr>
              <a:t>Envoy</a:t>
            </a:r>
            <a:endParaRPr b="1" sz="800">
              <a:solidFill>
                <a:srgbClr val="00253E"/>
              </a:solidFill>
            </a:endParaRPr>
          </a:p>
        </p:txBody>
      </p:sp>
      <p:grpSp>
        <p:nvGrpSpPr>
          <p:cNvPr id="1974" name="Google Shape;1974;p190"/>
          <p:cNvGrpSpPr/>
          <p:nvPr/>
        </p:nvGrpSpPr>
        <p:grpSpPr>
          <a:xfrm>
            <a:off x="5656585" y="2179460"/>
            <a:ext cx="171895" cy="231115"/>
            <a:chOff x="697125" y="3255475"/>
            <a:chExt cx="363800" cy="337000"/>
          </a:xfrm>
        </p:grpSpPr>
        <p:sp>
          <p:nvSpPr>
            <p:cNvPr id="1975" name="Google Shape;1975;p190"/>
            <p:cNvSpPr/>
            <p:nvPr/>
          </p:nvSpPr>
          <p:spPr>
            <a:xfrm>
              <a:off x="697125" y="3255475"/>
              <a:ext cx="306050" cy="220925"/>
            </a:xfrm>
            <a:custGeom>
              <a:rect b="b" l="l" r="r" t="t"/>
              <a:pathLst>
                <a:path extrusionOk="0" h="8837" w="12242">
                  <a:moveTo>
                    <a:pt x="6217" y="4573"/>
                  </a:moveTo>
                  <a:lnTo>
                    <a:pt x="6217" y="5454"/>
                  </a:lnTo>
                  <a:lnTo>
                    <a:pt x="1311" y="5454"/>
                  </a:lnTo>
                  <a:lnTo>
                    <a:pt x="1311" y="4573"/>
                  </a:lnTo>
                  <a:close/>
                  <a:moveTo>
                    <a:pt x="6217" y="6502"/>
                  </a:moveTo>
                  <a:lnTo>
                    <a:pt x="6217" y="7383"/>
                  </a:lnTo>
                  <a:lnTo>
                    <a:pt x="1311" y="7383"/>
                  </a:lnTo>
                  <a:lnTo>
                    <a:pt x="1311" y="6502"/>
                  </a:lnTo>
                  <a:close/>
                  <a:moveTo>
                    <a:pt x="406" y="1"/>
                  </a:moveTo>
                  <a:cubicBezTo>
                    <a:pt x="168" y="1"/>
                    <a:pt x="1" y="168"/>
                    <a:pt x="1" y="382"/>
                  </a:cubicBezTo>
                  <a:lnTo>
                    <a:pt x="1" y="8431"/>
                  </a:lnTo>
                  <a:cubicBezTo>
                    <a:pt x="1" y="8669"/>
                    <a:pt x="168" y="8836"/>
                    <a:pt x="406" y="8836"/>
                  </a:cubicBezTo>
                  <a:lnTo>
                    <a:pt x="11861" y="8836"/>
                  </a:lnTo>
                  <a:cubicBezTo>
                    <a:pt x="12075" y="8836"/>
                    <a:pt x="12242" y="8669"/>
                    <a:pt x="12242" y="8431"/>
                  </a:cubicBezTo>
                  <a:lnTo>
                    <a:pt x="12242" y="382"/>
                  </a:lnTo>
                  <a:cubicBezTo>
                    <a:pt x="12242" y="168"/>
                    <a:pt x="12075" y="1"/>
                    <a:pt x="11861" y="1"/>
                  </a:cubicBezTo>
                  <a:close/>
                </a:path>
              </a:pathLst>
            </a:custGeom>
            <a:solidFill>
              <a:srgbClr val="002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90"/>
            <p:cNvSpPr/>
            <p:nvPr/>
          </p:nvSpPr>
          <p:spPr>
            <a:xfrm>
              <a:off x="885875" y="3340025"/>
              <a:ext cx="175050" cy="174475"/>
            </a:xfrm>
            <a:custGeom>
              <a:rect b="b" l="l" r="r" t="t"/>
              <a:pathLst>
                <a:path extrusionOk="0" h="6979" w="7002">
                  <a:moveTo>
                    <a:pt x="3501" y="1"/>
                  </a:moveTo>
                  <a:cubicBezTo>
                    <a:pt x="1572" y="1"/>
                    <a:pt x="0" y="1548"/>
                    <a:pt x="0" y="3477"/>
                  </a:cubicBezTo>
                  <a:cubicBezTo>
                    <a:pt x="0" y="5430"/>
                    <a:pt x="1572" y="6978"/>
                    <a:pt x="3501" y="6978"/>
                  </a:cubicBezTo>
                  <a:cubicBezTo>
                    <a:pt x="5430" y="6978"/>
                    <a:pt x="7002" y="5430"/>
                    <a:pt x="7002" y="3477"/>
                  </a:cubicBezTo>
                  <a:cubicBezTo>
                    <a:pt x="7002" y="1548"/>
                    <a:pt x="5430" y="1"/>
                    <a:pt x="35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90"/>
            <p:cNvSpPr/>
            <p:nvPr/>
          </p:nvSpPr>
          <p:spPr>
            <a:xfrm>
              <a:off x="904925" y="3359075"/>
              <a:ext cx="143500" cy="233400"/>
            </a:xfrm>
            <a:custGeom>
              <a:rect b="b" l="l" r="r" t="t"/>
              <a:pathLst>
                <a:path extrusionOk="0" h="9336" w="5740">
                  <a:moveTo>
                    <a:pt x="2858" y="1501"/>
                  </a:moveTo>
                  <a:cubicBezTo>
                    <a:pt x="3620" y="1501"/>
                    <a:pt x="4239" y="2120"/>
                    <a:pt x="4239" y="2858"/>
                  </a:cubicBezTo>
                  <a:cubicBezTo>
                    <a:pt x="4239" y="3620"/>
                    <a:pt x="3620" y="4240"/>
                    <a:pt x="2858" y="4240"/>
                  </a:cubicBezTo>
                  <a:cubicBezTo>
                    <a:pt x="2096" y="4240"/>
                    <a:pt x="1501" y="3620"/>
                    <a:pt x="1501" y="2858"/>
                  </a:cubicBezTo>
                  <a:cubicBezTo>
                    <a:pt x="1501" y="2120"/>
                    <a:pt x="2096" y="1501"/>
                    <a:pt x="2858" y="1501"/>
                  </a:cubicBezTo>
                  <a:close/>
                  <a:moveTo>
                    <a:pt x="2858" y="1"/>
                  </a:moveTo>
                  <a:cubicBezTo>
                    <a:pt x="1286" y="1"/>
                    <a:pt x="0" y="1287"/>
                    <a:pt x="0" y="2858"/>
                  </a:cubicBezTo>
                  <a:cubicBezTo>
                    <a:pt x="0" y="3906"/>
                    <a:pt x="548" y="4811"/>
                    <a:pt x="1358" y="5311"/>
                  </a:cubicBezTo>
                  <a:lnTo>
                    <a:pt x="1310" y="5311"/>
                  </a:lnTo>
                  <a:lnTo>
                    <a:pt x="1310" y="9336"/>
                  </a:lnTo>
                  <a:lnTo>
                    <a:pt x="2810" y="7931"/>
                  </a:lnTo>
                  <a:lnTo>
                    <a:pt x="4287" y="9336"/>
                  </a:lnTo>
                  <a:lnTo>
                    <a:pt x="4287" y="5359"/>
                  </a:lnTo>
                  <a:cubicBezTo>
                    <a:pt x="5144" y="4859"/>
                    <a:pt x="5740" y="3930"/>
                    <a:pt x="5740" y="2858"/>
                  </a:cubicBezTo>
                  <a:cubicBezTo>
                    <a:pt x="5740" y="1287"/>
                    <a:pt x="4454" y="1"/>
                    <a:pt x="2858" y="1"/>
                  </a:cubicBezTo>
                  <a:close/>
                </a:path>
              </a:pathLst>
            </a:custGeom>
            <a:solidFill>
              <a:srgbClr val="002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8" name="Google Shape;1978;p190"/>
          <p:cNvSpPr/>
          <p:nvPr/>
        </p:nvSpPr>
        <p:spPr>
          <a:xfrm>
            <a:off x="6644581" y="2179451"/>
            <a:ext cx="688200" cy="353700"/>
          </a:xfrm>
          <a:prstGeom prst="roundRect">
            <a:avLst>
              <a:gd fmla="val 7378" name="adj"/>
            </a:avLst>
          </a:prstGeom>
          <a:solidFill>
            <a:schemeClr val="accent5"/>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800">
                <a:solidFill>
                  <a:srgbClr val="00253E"/>
                </a:solidFill>
                <a:latin typeface="Proxima Nova"/>
                <a:ea typeface="Proxima Nova"/>
                <a:cs typeface="Proxima Nova"/>
                <a:sym typeface="Proxima Nova"/>
              </a:rPr>
              <a:t>App</a:t>
            </a:r>
            <a:endParaRPr b="1" sz="800">
              <a:solidFill>
                <a:srgbClr val="00253E"/>
              </a:solidFill>
            </a:endParaRPr>
          </a:p>
        </p:txBody>
      </p:sp>
      <p:cxnSp>
        <p:nvCxnSpPr>
          <p:cNvPr id="1979" name="Google Shape;1979;p190"/>
          <p:cNvCxnSpPr/>
          <p:nvPr/>
        </p:nvCxnSpPr>
        <p:spPr>
          <a:xfrm>
            <a:off x="6344775" y="2351191"/>
            <a:ext cx="249900" cy="10200"/>
          </a:xfrm>
          <a:prstGeom prst="straightConnector1">
            <a:avLst/>
          </a:prstGeom>
          <a:noFill/>
          <a:ln cap="flat" cmpd="sng" w="9525">
            <a:solidFill>
              <a:srgbClr val="00253E"/>
            </a:solidFill>
            <a:prstDash val="solid"/>
            <a:round/>
            <a:headEnd len="med" w="med" type="none"/>
            <a:tailEnd len="med" w="med" type="triangle"/>
          </a:ln>
        </p:spPr>
      </p:cxnSp>
      <p:sp>
        <p:nvSpPr>
          <p:cNvPr id="1980" name="Google Shape;1980;p190"/>
          <p:cNvSpPr/>
          <p:nvPr/>
        </p:nvSpPr>
        <p:spPr>
          <a:xfrm>
            <a:off x="908950" y="2467045"/>
            <a:ext cx="152400" cy="209400"/>
          </a:xfrm>
          <a:custGeom>
            <a:rect b="b" l="l" r="r" t="t"/>
            <a:pathLst>
              <a:path extrusionOk="0" h="120000" w="120000">
                <a:moveTo>
                  <a:pt x="112500" y="109088"/>
                </a:moveTo>
                <a:cubicBezTo>
                  <a:pt x="112500" y="112100"/>
                  <a:pt x="109138" y="114544"/>
                  <a:pt x="105000" y="114544"/>
                </a:cubicBezTo>
                <a:lnTo>
                  <a:pt x="15000" y="114544"/>
                </a:lnTo>
                <a:cubicBezTo>
                  <a:pt x="10861" y="114544"/>
                  <a:pt x="7500" y="112100"/>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22500" y="32727"/>
                </a:moveTo>
                <a:cubicBezTo>
                  <a:pt x="22500" y="17666"/>
                  <a:pt x="39288" y="5455"/>
                  <a:pt x="60000" y="5455"/>
                </a:cubicBezTo>
                <a:cubicBezTo>
                  <a:pt x="80711" y="5455"/>
                  <a:pt x="97500" y="17666"/>
                  <a:pt x="97500" y="32727"/>
                </a:cubicBezTo>
                <a:lnTo>
                  <a:pt x="97500" y="49088"/>
                </a:lnTo>
                <a:lnTo>
                  <a:pt x="22500" y="49088"/>
                </a:lnTo>
                <a:cubicBezTo>
                  <a:pt x="22500" y="49088"/>
                  <a:pt x="22500" y="32727"/>
                  <a:pt x="22500" y="32727"/>
                </a:cubicBezTo>
                <a:close/>
                <a:moveTo>
                  <a:pt x="105000" y="49088"/>
                </a:moveTo>
                <a:lnTo>
                  <a:pt x="105000" y="32727"/>
                </a:lnTo>
                <a:cubicBezTo>
                  <a:pt x="105000" y="14655"/>
                  <a:pt x="84850" y="0"/>
                  <a:pt x="60000" y="0"/>
                </a:cubicBezTo>
                <a:cubicBezTo>
                  <a:pt x="35150" y="0"/>
                  <a:pt x="15000" y="14655"/>
                  <a:pt x="15000" y="32727"/>
                </a:cubicBez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moveTo>
                  <a:pt x="63750" y="86516"/>
                </a:moveTo>
                <a:lnTo>
                  <a:pt x="63750" y="90000"/>
                </a:lnTo>
                <a:cubicBezTo>
                  <a:pt x="63750" y="91511"/>
                  <a:pt x="62066" y="92727"/>
                  <a:pt x="60000" y="92727"/>
                </a:cubicBezTo>
                <a:cubicBezTo>
                  <a:pt x="57933" y="92727"/>
                  <a:pt x="56250" y="91511"/>
                  <a:pt x="56250" y="90000"/>
                </a:cubicBezTo>
                <a:lnTo>
                  <a:pt x="56250" y="86516"/>
                </a:lnTo>
                <a:cubicBezTo>
                  <a:pt x="54016" y="85572"/>
                  <a:pt x="52500" y="83833"/>
                  <a:pt x="52500" y="81816"/>
                </a:cubicBezTo>
                <a:cubicBezTo>
                  <a:pt x="52500" y="78811"/>
                  <a:pt x="55861" y="76361"/>
                  <a:pt x="60000" y="76361"/>
                </a:cubicBezTo>
                <a:cubicBezTo>
                  <a:pt x="64138" y="76361"/>
                  <a:pt x="67500" y="78811"/>
                  <a:pt x="67500" y="81816"/>
                </a:cubicBezTo>
                <a:cubicBezTo>
                  <a:pt x="67500" y="83833"/>
                  <a:pt x="65977" y="85572"/>
                  <a:pt x="63750" y="86516"/>
                </a:cubicBezTo>
                <a:moveTo>
                  <a:pt x="60000" y="70911"/>
                </a:moveTo>
                <a:cubicBezTo>
                  <a:pt x="51716" y="70911"/>
                  <a:pt x="45000" y="75794"/>
                  <a:pt x="45000" y="81816"/>
                </a:cubicBezTo>
                <a:cubicBezTo>
                  <a:pt x="45000" y="84622"/>
                  <a:pt x="46494" y="87150"/>
                  <a:pt x="48877" y="89077"/>
                </a:cubicBezTo>
                <a:cubicBezTo>
                  <a:pt x="48827" y="89383"/>
                  <a:pt x="48750" y="89688"/>
                  <a:pt x="48750" y="90000"/>
                </a:cubicBezTo>
                <a:cubicBezTo>
                  <a:pt x="48750" y="94522"/>
                  <a:pt x="53783" y="98183"/>
                  <a:pt x="60000" y="98183"/>
                </a:cubicBezTo>
                <a:cubicBezTo>
                  <a:pt x="66216" y="98183"/>
                  <a:pt x="71250" y="94522"/>
                  <a:pt x="71250" y="90000"/>
                </a:cubicBezTo>
                <a:cubicBezTo>
                  <a:pt x="71250" y="89688"/>
                  <a:pt x="71166" y="89383"/>
                  <a:pt x="71122" y="89077"/>
                </a:cubicBezTo>
                <a:cubicBezTo>
                  <a:pt x="73505" y="87144"/>
                  <a:pt x="75000" y="84622"/>
                  <a:pt x="75000" y="81816"/>
                </a:cubicBezTo>
                <a:cubicBezTo>
                  <a:pt x="75000" y="75794"/>
                  <a:pt x="68283" y="70911"/>
                  <a:pt x="60000" y="70911"/>
                </a:cubicBezTo>
              </a:path>
            </a:pathLst>
          </a:custGeom>
          <a:solidFill>
            <a:srgbClr val="0E675B"/>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981" name="Google Shape;1981;p190"/>
          <p:cNvSpPr/>
          <p:nvPr/>
        </p:nvSpPr>
        <p:spPr>
          <a:xfrm>
            <a:off x="2641238" y="2467057"/>
            <a:ext cx="152400" cy="209400"/>
          </a:xfrm>
          <a:custGeom>
            <a:rect b="b" l="l" r="r" t="t"/>
            <a:pathLst>
              <a:path extrusionOk="0" h="120000" w="120000">
                <a:moveTo>
                  <a:pt x="112500" y="109088"/>
                </a:moveTo>
                <a:cubicBezTo>
                  <a:pt x="112500" y="112100"/>
                  <a:pt x="109138" y="114544"/>
                  <a:pt x="105000" y="114544"/>
                </a:cubicBezTo>
                <a:lnTo>
                  <a:pt x="15000" y="114544"/>
                </a:lnTo>
                <a:cubicBezTo>
                  <a:pt x="10861" y="114544"/>
                  <a:pt x="7500" y="112100"/>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22500" y="32727"/>
                </a:moveTo>
                <a:cubicBezTo>
                  <a:pt x="22500" y="17666"/>
                  <a:pt x="39288" y="5455"/>
                  <a:pt x="60000" y="5455"/>
                </a:cubicBezTo>
                <a:cubicBezTo>
                  <a:pt x="80711" y="5455"/>
                  <a:pt x="97500" y="17666"/>
                  <a:pt x="97500" y="32727"/>
                </a:cubicBezTo>
                <a:lnTo>
                  <a:pt x="97500" y="49088"/>
                </a:lnTo>
                <a:lnTo>
                  <a:pt x="22500" y="49088"/>
                </a:lnTo>
                <a:cubicBezTo>
                  <a:pt x="22500" y="49088"/>
                  <a:pt x="22500" y="32727"/>
                  <a:pt x="22500" y="32727"/>
                </a:cubicBezTo>
                <a:close/>
                <a:moveTo>
                  <a:pt x="105000" y="49088"/>
                </a:moveTo>
                <a:lnTo>
                  <a:pt x="105000" y="32727"/>
                </a:lnTo>
                <a:cubicBezTo>
                  <a:pt x="105000" y="14655"/>
                  <a:pt x="84850" y="0"/>
                  <a:pt x="60000" y="0"/>
                </a:cubicBezTo>
                <a:cubicBezTo>
                  <a:pt x="35150" y="0"/>
                  <a:pt x="15000" y="14655"/>
                  <a:pt x="15000" y="32727"/>
                </a:cubicBez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moveTo>
                  <a:pt x="63750" y="86516"/>
                </a:moveTo>
                <a:lnTo>
                  <a:pt x="63750" y="90000"/>
                </a:lnTo>
                <a:cubicBezTo>
                  <a:pt x="63750" y="91511"/>
                  <a:pt x="62066" y="92727"/>
                  <a:pt x="60000" y="92727"/>
                </a:cubicBezTo>
                <a:cubicBezTo>
                  <a:pt x="57933" y="92727"/>
                  <a:pt x="56250" y="91511"/>
                  <a:pt x="56250" y="90000"/>
                </a:cubicBezTo>
                <a:lnTo>
                  <a:pt x="56250" y="86516"/>
                </a:lnTo>
                <a:cubicBezTo>
                  <a:pt x="54016" y="85572"/>
                  <a:pt x="52500" y="83833"/>
                  <a:pt x="52500" y="81816"/>
                </a:cubicBezTo>
                <a:cubicBezTo>
                  <a:pt x="52500" y="78811"/>
                  <a:pt x="55861" y="76361"/>
                  <a:pt x="60000" y="76361"/>
                </a:cubicBezTo>
                <a:cubicBezTo>
                  <a:pt x="64138" y="76361"/>
                  <a:pt x="67500" y="78811"/>
                  <a:pt x="67500" y="81816"/>
                </a:cubicBezTo>
                <a:cubicBezTo>
                  <a:pt x="67500" y="83833"/>
                  <a:pt x="65977" y="85572"/>
                  <a:pt x="63750" y="86516"/>
                </a:cubicBezTo>
                <a:moveTo>
                  <a:pt x="60000" y="70911"/>
                </a:moveTo>
                <a:cubicBezTo>
                  <a:pt x="51716" y="70911"/>
                  <a:pt x="45000" y="75794"/>
                  <a:pt x="45000" y="81816"/>
                </a:cubicBezTo>
                <a:cubicBezTo>
                  <a:pt x="45000" y="84622"/>
                  <a:pt x="46494" y="87150"/>
                  <a:pt x="48877" y="89077"/>
                </a:cubicBezTo>
                <a:cubicBezTo>
                  <a:pt x="48827" y="89383"/>
                  <a:pt x="48750" y="89688"/>
                  <a:pt x="48750" y="90000"/>
                </a:cubicBezTo>
                <a:cubicBezTo>
                  <a:pt x="48750" y="94522"/>
                  <a:pt x="53783" y="98183"/>
                  <a:pt x="60000" y="98183"/>
                </a:cubicBezTo>
                <a:cubicBezTo>
                  <a:pt x="66216" y="98183"/>
                  <a:pt x="71250" y="94522"/>
                  <a:pt x="71250" y="90000"/>
                </a:cubicBezTo>
                <a:cubicBezTo>
                  <a:pt x="71250" y="89688"/>
                  <a:pt x="71166" y="89383"/>
                  <a:pt x="71122" y="89077"/>
                </a:cubicBezTo>
                <a:cubicBezTo>
                  <a:pt x="73505" y="87144"/>
                  <a:pt x="75000" y="84622"/>
                  <a:pt x="75000" y="81816"/>
                </a:cubicBezTo>
                <a:cubicBezTo>
                  <a:pt x="75000" y="75794"/>
                  <a:pt x="68283" y="70911"/>
                  <a:pt x="60000" y="70911"/>
                </a:cubicBezTo>
              </a:path>
            </a:pathLst>
          </a:custGeom>
          <a:solidFill>
            <a:srgbClr val="0E675B"/>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982" name="Google Shape;1982;p190"/>
          <p:cNvSpPr/>
          <p:nvPr/>
        </p:nvSpPr>
        <p:spPr>
          <a:xfrm>
            <a:off x="4373538" y="2467057"/>
            <a:ext cx="152400" cy="209400"/>
          </a:xfrm>
          <a:custGeom>
            <a:rect b="b" l="l" r="r" t="t"/>
            <a:pathLst>
              <a:path extrusionOk="0" h="120000" w="120000">
                <a:moveTo>
                  <a:pt x="112500" y="109088"/>
                </a:moveTo>
                <a:cubicBezTo>
                  <a:pt x="112500" y="112100"/>
                  <a:pt x="109138" y="114544"/>
                  <a:pt x="105000" y="114544"/>
                </a:cubicBezTo>
                <a:lnTo>
                  <a:pt x="15000" y="114544"/>
                </a:lnTo>
                <a:cubicBezTo>
                  <a:pt x="10861" y="114544"/>
                  <a:pt x="7500" y="112100"/>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22500" y="32727"/>
                </a:moveTo>
                <a:cubicBezTo>
                  <a:pt x="22500" y="17666"/>
                  <a:pt x="39288" y="5455"/>
                  <a:pt x="60000" y="5455"/>
                </a:cubicBezTo>
                <a:cubicBezTo>
                  <a:pt x="80711" y="5455"/>
                  <a:pt x="97500" y="17666"/>
                  <a:pt x="97500" y="32727"/>
                </a:cubicBezTo>
                <a:lnTo>
                  <a:pt x="97500" y="49088"/>
                </a:lnTo>
                <a:lnTo>
                  <a:pt x="22500" y="49088"/>
                </a:lnTo>
                <a:cubicBezTo>
                  <a:pt x="22500" y="49088"/>
                  <a:pt x="22500" y="32727"/>
                  <a:pt x="22500" y="32727"/>
                </a:cubicBezTo>
                <a:close/>
                <a:moveTo>
                  <a:pt x="105000" y="49088"/>
                </a:moveTo>
                <a:lnTo>
                  <a:pt x="105000" y="32727"/>
                </a:lnTo>
                <a:cubicBezTo>
                  <a:pt x="105000" y="14655"/>
                  <a:pt x="84850" y="0"/>
                  <a:pt x="60000" y="0"/>
                </a:cubicBezTo>
                <a:cubicBezTo>
                  <a:pt x="35150" y="0"/>
                  <a:pt x="15000" y="14655"/>
                  <a:pt x="15000" y="32727"/>
                </a:cubicBez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moveTo>
                  <a:pt x="63750" y="86516"/>
                </a:moveTo>
                <a:lnTo>
                  <a:pt x="63750" y="90000"/>
                </a:lnTo>
                <a:cubicBezTo>
                  <a:pt x="63750" y="91511"/>
                  <a:pt x="62066" y="92727"/>
                  <a:pt x="60000" y="92727"/>
                </a:cubicBezTo>
                <a:cubicBezTo>
                  <a:pt x="57933" y="92727"/>
                  <a:pt x="56250" y="91511"/>
                  <a:pt x="56250" y="90000"/>
                </a:cubicBezTo>
                <a:lnTo>
                  <a:pt x="56250" y="86516"/>
                </a:lnTo>
                <a:cubicBezTo>
                  <a:pt x="54016" y="85572"/>
                  <a:pt x="52500" y="83833"/>
                  <a:pt x="52500" y="81816"/>
                </a:cubicBezTo>
                <a:cubicBezTo>
                  <a:pt x="52500" y="78811"/>
                  <a:pt x="55861" y="76361"/>
                  <a:pt x="60000" y="76361"/>
                </a:cubicBezTo>
                <a:cubicBezTo>
                  <a:pt x="64138" y="76361"/>
                  <a:pt x="67500" y="78811"/>
                  <a:pt x="67500" y="81816"/>
                </a:cubicBezTo>
                <a:cubicBezTo>
                  <a:pt x="67500" y="83833"/>
                  <a:pt x="65977" y="85572"/>
                  <a:pt x="63750" y="86516"/>
                </a:cubicBezTo>
                <a:moveTo>
                  <a:pt x="60000" y="70911"/>
                </a:moveTo>
                <a:cubicBezTo>
                  <a:pt x="51716" y="70911"/>
                  <a:pt x="45000" y="75794"/>
                  <a:pt x="45000" y="81816"/>
                </a:cubicBezTo>
                <a:cubicBezTo>
                  <a:pt x="45000" y="84622"/>
                  <a:pt x="46494" y="87150"/>
                  <a:pt x="48877" y="89077"/>
                </a:cubicBezTo>
                <a:cubicBezTo>
                  <a:pt x="48827" y="89383"/>
                  <a:pt x="48750" y="89688"/>
                  <a:pt x="48750" y="90000"/>
                </a:cubicBezTo>
                <a:cubicBezTo>
                  <a:pt x="48750" y="94522"/>
                  <a:pt x="53783" y="98183"/>
                  <a:pt x="60000" y="98183"/>
                </a:cubicBezTo>
                <a:cubicBezTo>
                  <a:pt x="66216" y="98183"/>
                  <a:pt x="71250" y="94522"/>
                  <a:pt x="71250" y="90000"/>
                </a:cubicBezTo>
                <a:cubicBezTo>
                  <a:pt x="71250" y="89688"/>
                  <a:pt x="71166" y="89383"/>
                  <a:pt x="71122" y="89077"/>
                </a:cubicBezTo>
                <a:cubicBezTo>
                  <a:pt x="73505" y="87144"/>
                  <a:pt x="75000" y="84622"/>
                  <a:pt x="75000" y="81816"/>
                </a:cubicBezTo>
                <a:cubicBezTo>
                  <a:pt x="75000" y="75794"/>
                  <a:pt x="68283" y="70911"/>
                  <a:pt x="60000" y="70911"/>
                </a:cubicBezTo>
              </a:path>
            </a:pathLst>
          </a:custGeom>
          <a:solidFill>
            <a:srgbClr val="0E675B"/>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6" name="Shape 1986"/>
        <p:cNvGrpSpPr/>
        <p:nvPr/>
      </p:nvGrpSpPr>
      <p:grpSpPr>
        <a:xfrm>
          <a:off x="0" y="0"/>
          <a:ext cx="0" cy="0"/>
          <a:chOff x="0" y="0"/>
          <a:chExt cx="0" cy="0"/>
        </a:xfrm>
      </p:grpSpPr>
      <p:sp>
        <p:nvSpPr>
          <p:cNvPr id="1987" name="Google Shape;1987;p191"/>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Isolation Segments</a:t>
            </a:r>
            <a:endParaRPr/>
          </a:p>
        </p:txBody>
      </p:sp>
      <p:sp>
        <p:nvSpPr>
          <p:cNvPr id="1988" name="Google Shape;1988;p191"/>
          <p:cNvSpPr txBox="1"/>
          <p:nvPr>
            <p:ph idx="1" type="subTitle"/>
          </p:nvPr>
        </p:nvSpPr>
        <p:spPr>
          <a:xfrm>
            <a:off x="193350" y="2274300"/>
            <a:ext cx="2751300" cy="2235300"/>
          </a:xfrm>
          <a:prstGeom prst="rect">
            <a:avLst/>
          </a:prstGeom>
        </p:spPr>
        <p:txBody>
          <a:bodyPr anchorCtr="0" anchor="t" bIns="91425" lIns="91425" spcFirstLastPara="1" rIns="91425" wrap="square" tIns="91425">
            <a:noAutofit/>
          </a:bodyPr>
          <a:lstStyle/>
          <a:p>
            <a:pPr indent="0" lvl="0" marL="0" rtl="0" algn="l">
              <a:spcBef>
                <a:spcPts val="0"/>
              </a:spcBef>
              <a:spcAft>
                <a:spcPts val="1500"/>
              </a:spcAft>
              <a:buNone/>
            </a:pPr>
            <a:r>
              <a:rPr lang="en"/>
              <a:t>Compute &amp; Routing Isolation for Critical Workloads</a:t>
            </a:r>
            <a:endParaRPr/>
          </a:p>
        </p:txBody>
      </p:sp>
      <p:sp>
        <p:nvSpPr>
          <p:cNvPr id="1989" name="Google Shape;1989;p191"/>
          <p:cNvSpPr/>
          <p:nvPr/>
        </p:nvSpPr>
        <p:spPr>
          <a:xfrm>
            <a:off x="5101550" y="917725"/>
            <a:ext cx="1421100" cy="1282800"/>
          </a:xfrm>
          <a:prstGeom prst="roundRect">
            <a:avLst>
              <a:gd fmla="val 6109" name="adj"/>
            </a:avLst>
          </a:prstGeom>
          <a:solidFill>
            <a:srgbClr val="F3F3F3"/>
          </a:solidFill>
          <a:ln cap="rnd"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sz="1000">
              <a:solidFill>
                <a:schemeClr val="dk1"/>
              </a:solidFill>
              <a:latin typeface="Proxima Nova"/>
              <a:ea typeface="Proxima Nova"/>
              <a:cs typeface="Proxima Nova"/>
              <a:sym typeface="Proxima Nova"/>
            </a:endParaRPr>
          </a:p>
        </p:txBody>
      </p:sp>
      <p:sp>
        <p:nvSpPr>
          <p:cNvPr id="1990" name="Google Shape;1990;p191"/>
          <p:cNvSpPr/>
          <p:nvPr/>
        </p:nvSpPr>
        <p:spPr>
          <a:xfrm>
            <a:off x="5177750" y="993925"/>
            <a:ext cx="1421100" cy="1282800"/>
          </a:xfrm>
          <a:prstGeom prst="roundRect">
            <a:avLst>
              <a:gd fmla="val 6109" name="adj"/>
            </a:avLst>
          </a:prstGeom>
          <a:solidFill>
            <a:srgbClr val="F3F3F3"/>
          </a:solidFill>
          <a:ln cap="rnd"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b="1" sz="1000">
              <a:solidFill>
                <a:schemeClr val="dk1"/>
              </a:solidFill>
              <a:latin typeface="Proxima Nova"/>
              <a:ea typeface="Proxima Nova"/>
              <a:cs typeface="Proxima Nova"/>
              <a:sym typeface="Proxima Nova"/>
            </a:endParaRPr>
          </a:p>
        </p:txBody>
      </p:sp>
      <p:sp>
        <p:nvSpPr>
          <p:cNvPr id="1991" name="Google Shape;1991;p191"/>
          <p:cNvSpPr/>
          <p:nvPr/>
        </p:nvSpPr>
        <p:spPr>
          <a:xfrm>
            <a:off x="5253950" y="1070125"/>
            <a:ext cx="1421100" cy="1282800"/>
          </a:xfrm>
          <a:prstGeom prst="roundRect">
            <a:avLst>
              <a:gd fmla="val 6109" name="adj"/>
            </a:avLst>
          </a:prstGeom>
          <a:solidFill>
            <a:srgbClr val="F3F3F3"/>
          </a:solidFill>
          <a:ln cap="rnd"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LB</a:t>
            </a:r>
            <a:endParaRPr sz="1000">
              <a:solidFill>
                <a:schemeClr val="dk1"/>
              </a:solidFill>
              <a:latin typeface="Proxima Nova"/>
              <a:ea typeface="Proxima Nova"/>
              <a:cs typeface="Proxima Nova"/>
              <a:sym typeface="Proxima Nova"/>
            </a:endParaRPr>
          </a:p>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GoRouter</a:t>
            </a:r>
            <a:endParaRPr sz="1000">
              <a:solidFill>
                <a:schemeClr val="dk1"/>
              </a:solidFill>
              <a:latin typeface="Proxima Nova"/>
              <a:ea typeface="Proxima Nova"/>
              <a:cs typeface="Proxima Nova"/>
              <a:sym typeface="Proxima Nova"/>
            </a:endParaRPr>
          </a:p>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Cloud Controller</a:t>
            </a:r>
            <a:endParaRPr sz="1000">
              <a:solidFill>
                <a:schemeClr val="dk1"/>
              </a:solidFill>
              <a:latin typeface="Proxima Nova"/>
              <a:ea typeface="Proxima Nova"/>
              <a:cs typeface="Proxima Nova"/>
              <a:sym typeface="Proxima Nova"/>
            </a:endParaRPr>
          </a:p>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BBS</a:t>
            </a:r>
            <a:endParaRPr sz="1000">
              <a:solidFill>
                <a:schemeClr val="dk1"/>
              </a:solidFill>
              <a:latin typeface="Proxima Nova"/>
              <a:ea typeface="Proxima Nova"/>
              <a:cs typeface="Proxima Nova"/>
              <a:sym typeface="Proxima Nova"/>
            </a:endParaRPr>
          </a:p>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Cells</a:t>
            </a:r>
            <a:endParaRPr sz="1000">
              <a:solidFill>
                <a:schemeClr val="dk1"/>
              </a:solidFill>
              <a:latin typeface="Proxima Nova"/>
              <a:ea typeface="Proxima Nova"/>
              <a:cs typeface="Proxima Nova"/>
              <a:sym typeface="Proxima Nova"/>
            </a:endParaRPr>
          </a:p>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Logging</a:t>
            </a:r>
            <a:endParaRPr sz="1000">
              <a:solidFill>
                <a:schemeClr val="dk1"/>
              </a:solidFill>
              <a:latin typeface="Proxima Nova"/>
              <a:ea typeface="Proxima Nova"/>
              <a:cs typeface="Proxima Nova"/>
              <a:sym typeface="Proxima Nova"/>
            </a:endParaRPr>
          </a:p>
        </p:txBody>
      </p:sp>
      <p:sp>
        <p:nvSpPr>
          <p:cNvPr id="1992" name="Google Shape;1992;p191"/>
          <p:cNvSpPr/>
          <p:nvPr/>
        </p:nvSpPr>
        <p:spPr>
          <a:xfrm>
            <a:off x="4036603" y="2960353"/>
            <a:ext cx="860100" cy="776400"/>
          </a:xfrm>
          <a:prstGeom prst="roundRect">
            <a:avLst>
              <a:gd fmla="val 6109" name="adj"/>
            </a:avLst>
          </a:prstGeom>
          <a:solidFill>
            <a:srgbClr val="F3F3F3"/>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sz="1000">
              <a:solidFill>
                <a:schemeClr val="dk1"/>
              </a:solidFill>
              <a:latin typeface="Proxima Nova"/>
              <a:ea typeface="Proxima Nova"/>
              <a:cs typeface="Proxima Nova"/>
              <a:sym typeface="Proxima Nova"/>
            </a:endParaRPr>
          </a:p>
        </p:txBody>
      </p:sp>
      <p:sp>
        <p:nvSpPr>
          <p:cNvPr id="1993" name="Google Shape;1993;p191"/>
          <p:cNvSpPr/>
          <p:nvPr/>
        </p:nvSpPr>
        <p:spPr>
          <a:xfrm>
            <a:off x="4089891" y="3013641"/>
            <a:ext cx="860100" cy="776400"/>
          </a:xfrm>
          <a:prstGeom prst="roundRect">
            <a:avLst>
              <a:gd fmla="val 6109" name="adj"/>
            </a:avLst>
          </a:prstGeom>
          <a:solidFill>
            <a:srgbClr val="F3F3F3"/>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b="1" sz="1000">
              <a:solidFill>
                <a:schemeClr val="dk1"/>
              </a:solidFill>
              <a:latin typeface="Proxima Nova"/>
              <a:ea typeface="Proxima Nova"/>
              <a:cs typeface="Proxima Nova"/>
              <a:sym typeface="Proxima Nova"/>
            </a:endParaRPr>
          </a:p>
        </p:txBody>
      </p:sp>
      <p:sp>
        <p:nvSpPr>
          <p:cNvPr id="1994" name="Google Shape;1994;p191"/>
          <p:cNvSpPr/>
          <p:nvPr/>
        </p:nvSpPr>
        <p:spPr>
          <a:xfrm>
            <a:off x="4143179" y="3066928"/>
            <a:ext cx="860100" cy="776400"/>
          </a:xfrm>
          <a:prstGeom prst="roundRect">
            <a:avLst>
              <a:gd fmla="val 6109" name="adj"/>
            </a:avLst>
          </a:prstGeom>
          <a:solidFill>
            <a:srgbClr val="F3F3F3"/>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LB</a:t>
            </a:r>
            <a:endParaRPr sz="1000">
              <a:solidFill>
                <a:schemeClr val="dk1"/>
              </a:solidFill>
              <a:latin typeface="Proxima Nova"/>
              <a:ea typeface="Proxima Nova"/>
              <a:cs typeface="Proxima Nova"/>
              <a:sym typeface="Proxima Nova"/>
            </a:endParaRPr>
          </a:p>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GoRouter</a:t>
            </a:r>
            <a:endParaRPr sz="1000">
              <a:solidFill>
                <a:schemeClr val="dk1"/>
              </a:solidFill>
              <a:latin typeface="Proxima Nova"/>
              <a:ea typeface="Proxima Nova"/>
              <a:cs typeface="Proxima Nova"/>
              <a:sym typeface="Proxima Nova"/>
            </a:endParaRPr>
          </a:p>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Cells</a:t>
            </a:r>
            <a:endParaRPr sz="1000">
              <a:solidFill>
                <a:schemeClr val="dk1"/>
              </a:solidFill>
              <a:latin typeface="Proxima Nova"/>
              <a:ea typeface="Proxima Nova"/>
              <a:cs typeface="Proxima Nova"/>
              <a:sym typeface="Proxima Nova"/>
            </a:endParaRPr>
          </a:p>
        </p:txBody>
      </p:sp>
      <p:sp>
        <p:nvSpPr>
          <p:cNvPr id="1995" name="Google Shape;1995;p191"/>
          <p:cNvSpPr txBox="1"/>
          <p:nvPr/>
        </p:nvSpPr>
        <p:spPr>
          <a:xfrm>
            <a:off x="5101575" y="489191"/>
            <a:ext cx="1421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api.a.example.com</a:t>
            </a:r>
            <a:endParaRPr sz="1100">
              <a:latin typeface="Proxima Nova"/>
              <a:ea typeface="Proxima Nova"/>
              <a:cs typeface="Proxima Nova"/>
              <a:sym typeface="Proxima Nova"/>
            </a:endParaRPr>
          </a:p>
        </p:txBody>
      </p:sp>
      <p:sp>
        <p:nvSpPr>
          <p:cNvPr id="1996" name="Google Shape;1996;p191"/>
          <p:cNvSpPr txBox="1"/>
          <p:nvPr/>
        </p:nvSpPr>
        <p:spPr>
          <a:xfrm>
            <a:off x="4043775" y="3880200"/>
            <a:ext cx="9594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Proxima Nova"/>
                <a:ea typeface="Proxima Nova"/>
                <a:cs typeface="Proxima Nova"/>
                <a:sym typeface="Proxima Nova"/>
              </a:rPr>
              <a:t>Red</a:t>
            </a:r>
            <a:endParaRPr b="1" sz="1300">
              <a:latin typeface="Proxima Nova"/>
              <a:ea typeface="Proxima Nova"/>
              <a:cs typeface="Proxima Nova"/>
              <a:sym typeface="Proxima Nova"/>
            </a:endParaRPr>
          </a:p>
          <a:p>
            <a:pPr indent="0" lvl="0" marL="0" rtl="0" algn="ctr">
              <a:spcBef>
                <a:spcPts val="0"/>
              </a:spcBef>
              <a:spcAft>
                <a:spcPts val="0"/>
              </a:spcAft>
              <a:buNone/>
            </a:pPr>
            <a:r>
              <a:rPr lang="en" sz="700">
                <a:latin typeface="Proxima Nova"/>
                <a:ea typeface="Proxima Nova"/>
                <a:cs typeface="Proxima Nova"/>
                <a:sym typeface="Proxima Nova"/>
              </a:rPr>
              <a:t>Isolation Segment</a:t>
            </a:r>
            <a:endParaRPr sz="700">
              <a:latin typeface="Proxima Nova"/>
              <a:ea typeface="Proxima Nova"/>
              <a:cs typeface="Proxima Nova"/>
              <a:sym typeface="Proxima Nova"/>
            </a:endParaRPr>
          </a:p>
        </p:txBody>
      </p:sp>
      <p:sp>
        <p:nvSpPr>
          <p:cNvPr id="1997" name="Google Shape;1997;p191"/>
          <p:cNvSpPr/>
          <p:nvPr/>
        </p:nvSpPr>
        <p:spPr>
          <a:xfrm>
            <a:off x="5521153" y="2960353"/>
            <a:ext cx="860100" cy="776400"/>
          </a:xfrm>
          <a:prstGeom prst="roundRect">
            <a:avLst>
              <a:gd fmla="val 6109" name="adj"/>
            </a:avLst>
          </a:prstGeom>
          <a:solidFill>
            <a:srgbClr val="F3F3F3"/>
          </a:solidFill>
          <a:ln cap="rnd"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sz="1000">
              <a:solidFill>
                <a:schemeClr val="dk1"/>
              </a:solidFill>
              <a:latin typeface="Proxima Nova"/>
              <a:ea typeface="Proxima Nova"/>
              <a:cs typeface="Proxima Nova"/>
              <a:sym typeface="Proxima Nova"/>
            </a:endParaRPr>
          </a:p>
        </p:txBody>
      </p:sp>
      <p:sp>
        <p:nvSpPr>
          <p:cNvPr id="1998" name="Google Shape;1998;p191"/>
          <p:cNvSpPr/>
          <p:nvPr/>
        </p:nvSpPr>
        <p:spPr>
          <a:xfrm>
            <a:off x="5574441" y="3013641"/>
            <a:ext cx="860100" cy="776400"/>
          </a:xfrm>
          <a:prstGeom prst="roundRect">
            <a:avLst>
              <a:gd fmla="val 6109" name="adj"/>
            </a:avLst>
          </a:prstGeom>
          <a:solidFill>
            <a:srgbClr val="F3F3F3"/>
          </a:solidFill>
          <a:ln cap="rnd"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b="1" sz="1000">
              <a:solidFill>
                <a:schemeClr val="dk1"/>
              </a:solidFill>
              <a:latin typeface="Proxima Nova"/>
              <a:ea typeface="Proxima Nova"/>
              <a:cs typeface="Proxima Nova"/>
              <a:sym typeface="Proxima Nova"/>
            </a:endParaRPr>
          </a:p>
        </p:txBody>
      </p:sp>
      <p:sp>
        <p:nvSpPr>
          <p:cNvPr id="1999" name="Google Shape;1999;p191"/>
          <p:cNvSpPr/>
          <p:nvPr/>
        </p:nvSpPr>
        <p:spPr>
          <a:xfrm>
            <a:off x="5627729" y="3066928"/>
            <a:ext cx="860100" cy="776400"/>
          </a:xfrm>
          <a:prstGeom prst="roundRect">
            <a:avLst>
              <a:gd fmla="val 6109" name="adj"/>
            </a:avLst>
          </a:prstGeom>
          <a:solidFill>
            <a:srgbClr val="F3F3F3"/>
          </a:solidFill>
          <a:ln cap="rnd"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LB</a:t>
            </a:r>
            <a:endParaRPr sz="1000">
              <a:solidFill>
                <a:schemeClr val="dk1"/>
              </a:solidFill>
              <a:latin typeface="Proxima Nova"/>
              <a:ea typeface="Proxima Nova"/>
              <a:cs typeface="Proxima Nova"/>
              <a:sym typeface="Proxima Nova"/>
            </a:endParaRPr>
          </a:p>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GoRouter</a:t>
            </a:r>
            <a:endParaRPr sz="1000">
              <a:solidFill>
                <a:schemeClr val="dk1"/>
              </a:solidFill>
              <a:latin typeface="Proxima Nova"/>
              <a:ea typeface="Proxima Nova"/>
              <a:cs typeface="Proxima Nova"/>
              <a:sym typeface="Proxima Nova"/>
            </a:endParaRPr>
          </a:p>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Cells</a:t>
            </a:r>
            <a:endParaRPr sz="1000">
              <a:solidFill>
                <a:schemeClr val="dk1"/>
              </a:solidFill>
              <a:latin typeface="Proxima Nova"/>
              <a:ea typeface="Proxima Nova"/>
              <a:cs typeface="Proxima Nova"/>
              <a:sym typeface="Proxima Nova"/>
            </a:endParaRPr>
          </a:p>
        </p:txBody>
      </p:sp>
      <p:sp>
        <p:nvSpPr>
          <p:cNvPr id="2000" name="Google Shape;2000;p191"/>
          <p:cNvSpPr txBox="1"/>
          <p:nvPr/>
        </p:nvSpPr>
        <p:spPr>
          <a:xfrm>
            <a:off x="5528325" y="3880200"/>
            <a:ext cx="9594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Proxima Nova"/>
                <a:ea typeface="Proxima Nova"/>
                <a:cs typeface="Proxima Nova"/>
                <a:sym typeface="Proxima Nova"/>
              </a:rPr>
              <a:t>Blue</a:t>
            </a:r>
            <a:endParaRPr b="1" sz="1300">
              <a:latin typeface="Proxima Nova"/>
              <a:ea typeface="Proxima Nova"/>
              <a:cs typeface="Proxima Nova"/>
              <a:sym typeface="Proxima Nova"/>
            </a:endParaRPr>
          </a:p>
          <a:p>
            <a:pPr indent="0" lvl="0" marL="0" rtl="0" algn="ctr">
              <a:spcBef>
                <a:spcPts val="0"/>
              </a:spcBef>
              <a:spcAft>
                <a:spcPts val="0"/>
              </a:spcAft>
              <a:buNone/>
            </a:pPr>
            <a:r>
              <a:rPr lang="en" sz="700">
                <a:latin typeface="Proxima Nova"/>
                <a:ea typeface="Proxima Nova"/>
                <a:cs typeface="Proxima Nova"/>
                <a:sym typeface="Proxima Nova"/>
              </a:rPr>
              <a:t>Isolation Segment</a:t>
            </a:r>
            <a:endParaRPr sz="700">
              <a:latin typeface="Proxima Nova"/>
              <a:ea typeface="Proxima Nova"/>
              <a:cs typeface="Proxima Nova"/>
              <a:sym typeface="Proxima Nova"/>
            </a:endParaRPr>
          </a:p>
        </p:txBody>
      </p:sp>
      <p:sp>
        <p:nvSpPr>
          <p:cNvPr id="2001" name="Google Shape;2001;p191"/>
          <p:cNvSpPr/>
          <p:nvPr/>
        </p:nvSpPr>
        <p:spPr>
          <a:xfrm>
            <a:off x="7058978" y="2960353"/>
            <a:ext cx="860100" cy="776400"/>
          </a:xfrm>
          <a:prstGeom prst="roundRect">
            <a:avLst>
              <a:gd fmla="val 6109" name="adj"/>
            </a:avLst>
          </a:prstGeom>
          <a:solidFill>
            <a:srgbClr val="F3F3F3"/>
          </a:solidFill>
          <a:ln cap="rnd" cmpd="sng" w="19050">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sz="1000">
              <a:solidFill>
                <a:schemeClr val="dk1"/>
              </a:solidFill>
              <a:latin typeface="Proxima Nova"/>
              <a:ea typeface="Proxima Nova"/>
              <a:cs typeface="Proxima Nova"/>
              <a:sym typeface="Proxima Nova"/>
            </a:endParaRPr>
          </a:p>
        </p:txBody>
      </p:sp>
      <p:sp>
        <p:nvSpPr>
          <p:cNvPr id="2002" name="Google Shape;2002;p191"/>
          <p:cNvSpPr/>
          <p:nvPr/>
        </p:nvSpPr>
        <p:spPr>
          <a:xfrm>
            <a:off x="7112266" y="3013641"/>
            <a:ext cx="860100" cy="776400"/>
          </a:xfrm>
          <a:prstGeom prst="roundRect">
            <a:avLst>
              <a:gd fmla="val 6109" name="adj"/>
            </a:avLst>
          </a:prstGeom>
          <a:solidFill>
            <a:srgbClr val="F3F3F3"/>
          </a:solidFill>
          <a:ln cap="rnd" cmpd="sng" w="19050">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b="1" sz="1000">
              <a:solidFill>
                <a:schemeClr val="dk1"/>
              </a:solidFill>
              <a:latin typeface="Proxima Nova"/>
              <a:ea typeface="Proxima Nova"/>
              <a:cs typeface="Proxima Nova"/>
              <a:sym typeface="Proxima Nova"/>
            </a:endParaRPr>
          </a:p>
        </p:txBody>
      </p:sp>
      <p:sp>
        <p:nvSpPr>
          <p:cNvPr id="2003" name="Google Shape;2003;p191"/>
          <p:cNvSpPr/>
          <p:nvPr/>
        </p:nvSpPr>
        <p:spPr>
          <a:xfrm>
            <a:off x="7165554" y="3066928"/>
            <a:ext cx="860100" cy="776400"/>
          </a:xfrm>
          <a:prstGeom prst="roundRect">
            <a:avLst>
              <a:gd fmla="val 6109" name="adj"/>
            </a:avLst>
          </a:prstGeom>
          <a:solidFill>
            <a:srgbClr val="F3F3F3"/>
          </a:solidFill>
          <a:ln cap="rnd" cmpd="sng" w="19050">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 sz="1000">
                <a:solidFill>
                  <a:schemeClr val="dk1"/>
                </a:solidFill>
                <a:latin typeface="Proxima Nova"/>
                <a:ea typeface="Proxima Nova"/>
                <a:cs typeface="Proxima Nova"/>
                <a:sym typeface="Proxima Nova"/>
              </a:rPr>
              <a:t>Cells</a:t>
            </a:r>
            <a:endParaRPr sz="1000">
              <a:solidFill>
                <a:schemeClr val="dk1"/>
              </a:solidFill>
              <a:latin typeface="Proxima Nova"/>
              <a:ea typeface="Proxima Nova"/>
              <a:cs typeface="Proxima Nova"/>
              <a:sym typeface="Proxima Nova"/>
            </a:endParaRPr>
          </a:p>
        </p:txBody>
      </p:sp>
      <p:sp>
        <p:nvSpPr>
          <p:cNvPr id="2004" name="Google Shape;2004;p191"/>
          <p:cNvSpPr txBox="1"/>
          <p:nvPr/>
        </p:nvSpPr>
        <p:spPr>
          <a:xfrm>
            <a:off x="7066150" y="3880200"/>
            <a:ext cx="9594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Proxima Nova"/>
                <a:ea typeface="Proxima Nova"/>
                <a:cs typeface="Proxima Nova"/>
                <a:sym typeface="Proxima Nova"/>
              </a:rPr>
              <a:t>Green</a:t>
            </a:r>
            <a:endParaRPr b="1" sz="1300">
              <a:latin typeface="Proxima Nova"/>
              <a:ea typeface="Proxima Nova"/>
              <a:cs typeface="Proxima Nova"/>
              <a:sym typeface="Proxima Nova"/>
            </a:endParaRPr>
          </a:p>
          <a:p>
            <a:pPr indent="0" lvl="0" marL="0" rtl="0" algn="ctr">
              <a:spcBef>
                <a:spcPts val="0"/>
              </a:spcBef>
              <a:spcAft>
                <a:spcPts val="0"/>
              </a:spcAft>
              <a:buNone/>
            </a:pPr>
            <a:r>
              <a:rPr lang="en" sz="700">
                <a:latin typeface="Proxima Nova"/>
                <a:ea typeface="Proxima Nova"/>
                <a:cs typeface="Proxima Nova"/>
                <a:sym typeface="Proxima Nova"/>
              </a:rPr>
              <a:t>Isolation Segment</a:t>
            </a:r>
            <a:endParaRPr sz="700">
              <a:latin typeface="Proxima Nova"/>
              <a:ea typeface="Proxima Nova"/>
              <a:cs typeface="Proxima Nova"/>
              <a:sym typeface="Proxima Nova"/>
            </a:endParaRPr>
          </a:p>
        </p:txBody>
      </p:sp>
      <p:cxnSp>
        <p:nvCxnSpPr>
          <p:cNvPr id="2005" name="Google Shape;2005;p191"/>
          <p:cNvCxnSpPr>
            <a:endCxn id="1991" idx="2"/>
          </p:cNvCxnSpPr>
          <p:nvPr/>
        </p:nvCxnSpPr>
        <p:spPr>
          <a:xfrm rot="10800000">
            <a:off x="5964500" y="2352925"/>
            <a:ext cx="1039500" cy="371400"/>
          </a:xfrm>
          <a:prstGeom prst="bentConnector2">
            <a:avLst/>
          </a:prstGeom>
          <a:noFill/>
          <a:ln cap="flat" cmpd="sng" w="9525">
            <a:solidFill>
              <a:schemeClr val="dk1"/>
            </a:solidFill>
            <a:prstDash val="solid"/>
            <a:round/>
            <a:headEnd len="med" w="med" type="none"/>
            <a:tailEnd len="med" w="med" type="triangle"/>
          </a:ln>
        </p:spPr>
      </p:cxnSp>
      <p:cxnSp>
        <p:nvCxnSpPr>
          <p:cNvPr id="2006" name="Google Shape;2006;p191"/>
          <p:cNvCxnSpPr>
            <a:stCxn id="1992" idx="0"/>
            <a:endCxn id="2001" idx="0"/>
          </p:cNvCxnSpPr>
          <p:nvPr/>
        </p:nvCxnSpPr>
        <p:spPr>
          <a:xfrm flipH="1" rot="-5400000">
            <a:off x="5977603" y="1449403"/>
            <a:ext cx="600" cy="3022500"/>
          </a:xfrm>
          <a:prstGeom prst="bentConnector3">
            <a:avLst>
              <a:gd fmla="val -39687500" name="adj1"/>
            </a:avLst>
          </a:prstGeom>
          <a:noFill/>
          <a:ln cap="flat" cmpd="sng" w="9525">
            <a:solidFill>
              <a:schemeClr val="dk1"/>
            </a:solidFill>
            <a:prstDash val="solid"/>
            <a:round/>
            <a:headEnd len="med" w="med" type="triangle"/>
            <a:tailEnd len="med" w="med" type="triangle"/>
          </a:ln>
        </p:spPr>
      </p:cxnSp>
      <p:cxnSp>
        <p:nvCxnSpPr>
          <p:cNvPr id="2007" name="Google Shape;2007;p191"/>
          <p:cNvCxnSpPr/>
          <p:nvPr/>
        </p:nvCxnSpPr>
        <p:spPr>
          <a:xfrm rot="10800000">
            <a:off x="5964503" y="2723541"/>
            <a:ext cx="0" cy="236100"/>
          </a:xfrm>
          <a:prstGeom prst="straightConnector1">
            <a:avLst/>
          </a:prstGeom>
          <a:noFill/>
          <a:ln cap="flat" cmpd="sng" w="9525">
            <a:solidFill>
              <a:schemeClr val="dk1"/>
            </a:solidFill>
            <a:prstDash val="solid"/>
            <a:round/>
            <a:headEnd len="med" w="med" type="triangl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41" name="Shape 1541"/>
        <p:cNvGrpSpPr/>
        <p:nvPr/>
      </p:nvGrpSpPr>
      <p:grpSpPr>
        <a:xfrm>
          <a:off x="0" y="0"/>
          <a:ext cx="0" cy="0"/>
          <a:chOff x="0" y="0"/>
          <a:chExt cx="0" cy="0"/>
        </a:xfrm>
      </p:grpSpPr>
      <p:sp>
        <p:nvSpPr>
          <p:cNvPr id="1542" name="Google Shape;1542;p164"/>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PCF Security Concepts: Cloud Native Security</a:t>
            </a:r>
            <a:endParaRPr/>
          </a:p>
        </p:txBody>
      </p:sp>
      <p:grpSp>
        <p:nvGrpSpPr>
          <p:cNvPr id="1543" name="Google Shape;1543;p164"/>
          <p:cNvGrpSpPr/>
          <p:nvPr/>
        </p:nvGrpSpPr>
        <p:grpSpPr>
          <a:xfrm>
            <a:off x="1371813" y="893859"/>
            <a:ext cx="6400375" cy="3760495"/>
            <a:chOff x="1524200" y="997124"/>
            <a:chExt cx="6400375" cy="3760495"/>
          </a:xfrm>
        </p:grpSpPr>
        <p:sp>
          <p:nvSpPr>
            <p:cNvPr id="1544" name="Google Shape;1544;p164"/>
            <p:cNvSpPr/>
            <p:nvPr/>
          </p:nvSpPr>
          <p:spPr>
            <a:xfrm>
              <a:off x="1524200" y="997124"/>
              <a:ext cx="2054400" cy="11895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Immutable Infrastructure</a:t>
              </a:r>
              <a:endParaRPr b="1">
                <a:solidFill>
                  <a:schemeClr val="dk1"/>
                </a:solidFill>
                <a:latin typeface="Proxima Nova"/>
                <a:ea typeface="Proxima Nova"/>
                <a:cs typeface="Proxima Nova"/>
                <a:sym typeface="Proxima Nova"/>
              </a:endParaRPr>
            </a:p>
          </p:txBody>
        </p:sp>
        <p:sp>
          <p:nvSpPr>
            <p:cNvPr id="1545" name="Google Shape;1545;p164"/>
            <p:cNvSpPr/>
            <p:nvPr/>
          </p:nvSpPr>
          <p:spPr>
            <a:xfrm>
              <a:off x="1524200" y="2281809"/>
              <a:ext cx="2054400" cy="11895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Constant, Full-stack patching</a:t>
              </a:r>
              <a:endParaRPr b="1">
                <a:solidFill>
                  <a:schemeClr val="dk1"/>
                </a:solidFill>
                <a:latin typeface="Proxima Nova"/>
                <a:ea typeface="Proxima Nova"/>
                <a:cs typeface="Proxima Nova"/>
                <a:sym typeface="Proxima Nova"/>
              </a:endParaRPr>
            </a:p>
          </p:txBody>
        </p:sp>
        <p:sp>
          <p:nvSpPr>
            <p:cNvPr id="1546" name="Google Shape;1546;p164"/>
            <p:cNvSpPr/>
            <p:nvPr/>
          </p:nvSpPr>
          <p:spPr>
            <a:xfrm>
              <a:off x="1524200" y="3568119"/>
              <a:ext cx="2054400" cy="11895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Ubiquitous Policy Enforcement</a:t>
              </a:r>
              <a:endParaRPr b="1">
                <a:solidFill>
                  <a:schemeClr val="dk1"/>
                </a:solidFill>
                <a:latin typeface="Proxima Nova"/>
                <a:ea typeface="Proxima Nova"/>
                <a:cs typeface="Proxima Nova"/>
                <a:sym typeface="Proxima Nova"/>
              </a:endParaRPr>
            </a:p>
          </p:txBody>
        </p:sp>
        <p:sp>
          <p:nvSpPr>
            <p:cNvPr id="1547" name="Google Shape;1547;p164"/>
            <p:cNvSpPr/>
            <p:nvPr/>
          </p:nvSpPr>
          <p:spPr>
            <a:xfrm>
              <a:off x="3698875" y="997124"/>
              <a:ext cx="2054400" cy="11895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2 layer Scheduler</a:t>
              </a:r>
              <a:endParaRPr b="1">
                <a:solidFill>
                  <a:schemeClr val="dk1"/>
                </a:solidFill>
                <a:latin typeface="Proxima Nova"/>
                <a:ea typeface="Proxima Nova"/>
                <a:cs typeface="Proxima Nova"/>
                <a:sym typeface="Proxima Nova"/>
              </a:endParaRPr>
            </a:p>
          </p:txBody>
        </p:sp>
        <p:sp>
          <p:nvSpPr>
            <p:cNvPr id="1548" name="Google Shape;1548;p164"/>
            <p:cNvSpPr/>
            <p:nvPr/>
          </p:nvSpPr>
          <p:spPr>
            <a:xfrm>
              <a:off x="3698875" y="2281797"/>
              <a:ext cx="2054400" cy="11895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Ephemeral Servers</a:t>
              </a:r>
              <a:endParaRPr b="1">
                <a:solidFill>
                  <a:schemeClr val="dk1"/>
                </a:solidFill>
                <a:latin typeface="Proxima Nova"/>
                <a:ea typeface="Proxima Nova"/>
                <a:cs typeface="Proxima Nova"/>
                <a:sym typeface="Proxima Nova"/>
              </a:endParaRPr>
            </a:p>
          </p:txBody>
        </p:sp>
        <p:sp>
          <p:nvSpPr>
            <p:cNvPr id="1549" name="Google Shape;1549;p164"/>
            <p:cNvSpPr/>
            <p:nvPr/>
          </p:nvSpPr>
          <p:spPr>
            <a:xfrm>
              <a:off x="3698875" y="3568119"/>
              <a:ext cx="2054400" cy="11895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Control of Software Supply Chain</a:t>
              </a:r>
              <a:endParaRPr b="1">
                <a:solidFill>
                  <a:schemeClr val="dk1"/>
                </a:solidFill>
                <a:latin typeface="Proxima Nova"/>
                <a:ea typeface="Proxima Nova"/>
                <a:cs typeface="Proxima Nova"/>
                <a:sym typeface="Proxima Nova"/>
              </a:endParaRPr>
            </a:p>
          </p:txBody>
        </p:sp>
        <p:sp>
          <p:nvSpPr>
            <p:cNvPr id="1550" name="Google Shape;1550;p164"/>
            <p:cNvSpPr/>
            <p:nvPr/>
          </p:nvSpPr>
          <p:spPr>
            <a:xfrm>
              <a:off x="5870175" y="997124"/>
              <a:ext cx="2054400" cy="11895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Hardened Container Boundary</a:t>
              </a:r>
              <a:endParaRPr b="1">
                <a:solidFill>
                  <a:schemeClr val="dk1"/>
                </a:solidFill>
                <a:latin typeface="Proxima Nova"/>
                <a:ea typeface="Proxima Nova"/>
                <a:cs typeface="Proxima Nova"/>
                <a:sym typeface="Proxima Nova"/>
              </a:endParaRPr>
            </a:p>
          </p:txBody>
        </p:sp>
        <p:sp>
          <p:nvSpPr>
            <p:cNvPr id="1551" name="Google Shape;1551;p164"/>
            <p:cNvSpPr/>
            <p:nvPr/>
          </p:nvSpPr>
          <p:spPr>
            <a:xfrm>
              <a:off x="5870175" y="2281797"/>
              <a:ext cx="2054400" cy="11895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Fully Encrypted Network</a:t>
              </a:r>
              <a:endParaRPr b="1">
                <a:solidFill>
                  <a:schemeClr val="dk1"/>
                </a:solidFill>
                <a:latin typeface="Proxima Nova"/>
                <a:ea typeface="Proxima Nova"/>
                <a:cs typeface="Proxima Nova"/>
                <a:sym typeface="Proxima Nova"/>
              </a:endParaRPr>
            </a:p>
          </p:txBody>
        </p:sp>
        <p:sp>
          <p:nvSpPr>
            <p:cNvPr id="1552" name="Google Shape;1552;p164"/>
            <p:cNvSpPr/>
            <p:nvPr/>
          </p:nvSpPr>
          <p:spPr>
            <a:xfrm>
              <a:off x="5870175" y="3568119"/>
              <a:ext cx="2054400" cy="11895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Monitoring &amp; Scanning Integration</a:t>
              </a:r>
              <a:endParaRPr b="1">
                <a:solidFill>
                  <a:schemeClr val="dk1"/>
                </a:solidFill>
                <a:latin typeface="Proxima Nova"/>
                <a:ea typeface="Proxima Nova"/>
                <a:cs typeface="Proxima Nova"/>
                <a:sym typeface="Proxima Nov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pic>
        <p:nvPicPr>
          <p:cNvPr descr="view@2x.jpg" id="1557" name="Google Shape;1557;p165"/>
          <p:cNvPicPr preferRelativeResize="0"/>
          <p:nvPr/>
        </p:nvPicPr>
        <p:blipFill rotWithShape="1">
          <a:blip r:embed="rId3">
            <a:alphaModFix amt="80000"/>
          </a:blip>
          <a:srcRect b="7856" l="0" r="0" t="7847"/>
          <a:stretch/>
        </p:blipFill>
        <p:spPr>
          <a:xfrm>
            <a:off x="0" y="0"/>
            <a:ext cx="9144000" cy="5143500"/>
          </a:xfrm>
          <a:prstGeom prst="rect">
            <a:avLst/>
          </a:prstGeom>
          <a:noFill/>
          <a:ln>
            <a:noFill/>
          </a:ln>
        </p:spPr>
      </p:pic>
      <p:sp>
        <p:nvSpPr>
          <p:cNvPr id="1558" name="Google Shape;1558;p165"/>
          <p:cNvSpPr/>
          <p:nvPr/>
        </p:nvSpPr>
        <p:spPr>
          <a:xfrm>
            <a:off x="0" y="0"/>
            <a:ext cx="9176400" cy="5143500"/>
          </a:xfrm>
          <a:prstGeom prst="rect">
            <a:avLst/>
          </a:prstGeom>
          <a:solidFill>
            <a:srgbClr val="00253E">
              <a:alpha val="69800"/>
            </a:srgbClr>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253E"/>
              </a:solidFill>
              <a:latin typeface="Arial"/>
              <a:ea typeface="Arial"/>
              <a:cs typeface="Arial"/>
              <a:sym typeface="Arial"/>
            </a:endParaRPr>
          </a:p>
        </p:txBody>
      </p:sp>
      <p:sp>
        <p:nvSpPr>
          <p:cNvPr id="1559" name="Google Shape;1559;p165"/>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65"/>
          <p:cNvSpPr txBox="1"/>
          <p:nvPr/>
        </p:nvSpPr>
        <p:spPr>
          <a:xfrm>
            <a:off x="229650" y="1376850"/>
            <a:ext cx="8684700" cy="238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200">
                <a:solidFill>
                  <a:srgbClr val="FFFFFF"/>
                </a:solidFill>
                <a:latin typeface="Proxima Nova"/>
                <a:ea typeface="Proxima Nova"/>
                <a:cs typeface="Proxima Nova"/>
                <a:sym typeface="Proxima Nova"/>
              </a:rPr>
              <a:t>Patching &amp; Upgrades</a:t>
            </a:r>
            <a:endParaRPr b="1" sz="3200">
              <a:solidFill>
                <a:srgbClr val="FFFFFF"/>
              </a:solidFill>
              <a:latin typeface="Proxima Nova"/>
              <a:ea typeface="Proxima Nova"/>
              <a:cs typeface="Proxima Nova"/>
              <a:sym typeface="Proxima Nova"/>
            </a:endParaRPr>
          </a:p>
        </p:txBody>
      </p:sp>
      <p:grpSp>
        <p:nvGrpSpPr>
          <p:cNvPr id="1561" name="Google Shape;1561;p165"/>
          <p:cNvGrpSpPr/>
          <p:nvPr/>
        </p:nvGrpSpPr>
        <p:grpSpPr>
          <a:xfrm>
            <a:off x="3669300" y="1711460"/>
            <a:ext cx="1805400" cy="536386"/>
            <a:chOff x="3233750" y="1711500"/>
            <a:chExt cx="1805400" cy="589500"/>
          </a:xfrm>
        </p:grpSpPr>
        <p:cxnSp>
          <p:nvCxnSpPr>
            <p:cNvPr id="1562" name="Google Shape;1562;p165"/>
            <p:cNvCxnSpPr/>
            <p:nvPr/>
          </p:nvCxnSpPr>
          <p:spPr>
            <a:xfrm>
              <a:off x="3252044" y="1711500"/>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1563" name="Google Shape;1563;p165"/>
            <p:cNvCxnSpPr/>
            <p:nvPr/>
          </p:nvCxnSpPr>
          <p:spPr>
            <a:xfrm>
              <a:off x="3233750" y="1711500"/>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1564" name="Google Shape;1564;p165"/>
            <p:cNvCxnSpPr/>
            <p:nvPr/>
          </p:nvCxnSpPr>
          <p:spPr>
            <a:xfrm>
              <a:off x="5020696" y="1711500"/>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1565" name="Google Shape;1565;p165"/>
          <p:cNvGrpSpPr/>
          <p:nvPr/>
        </p:nvGrpSpPr>
        <p:grpSpPr>
          <a:xfrm>
            <a:off x="3669300" y="3019105"/>
            <a:ext cx="1805400" cy="536386"/>
            <a:chOff x="3233750" y="2966075"/>
            <a:chExt cx="1805400" cy="589500"/>
          </a:xfrm>
        </p:grpSpPr>
        <p:cxnSp>
          <p:nvCxnSpPr>
            <p:cNvPr id="1566" name="Google Shape;1566;p165"/>
            <p:cNvCxnSpPr/>
            <p:nvPr/>
          </p:nvCxnSpPr>
          <p:spPr>
            <a:xfrm>
              <a:off x="3252044" y="2966075"/>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1567" name="Google Shape;1567;p165"/>
            <p:cNvCxnSpPr/>
            <p:nvPr/>
          </p:nvCxnSpPr>
          <p:spPr>
            <a:xfrm>
              <a:off x="3233750" y="3555575"/>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1568" name="Google Shape;1568;p165"/>
            <p:cNvCxnSpPr/>
            <p:nvPr/>
          </p:nvCxnSpPr>
          <p:spPr>
            <a:xfrm>
              <a:off x="5020696" y="2966075"/>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1569" name="Google Shape;1569;p165"/>
          <p:cNvGrpSpPr/>
          <p:nvPr/>
        </p:nvGrpSpPr>
        <p:grpSpPr>
          <a:xfrm>
            <a:off x="287525" y="4854556"/>
            <a:ext cx="634914" cy="148716"/>
            <a:chOff x="1841475" y="2392725"/>
            <a:chExt cx="3928925" cy="920275"/>
          </a:xfrm>
        </p:grpSpPr>
        <p:sp>
          <p:nvSpPr>
            <p:cNvPr id="1570" name="Google Shape;1570;p16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6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6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6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6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6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6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6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1" name="Shape 1581"/>
        <p:cNvGrpSpPr/>
        <p:nvPr/>
      </p:nvGrpSpPr>
      <p:grpSpPr>
        <a:xfrm>
          <a:off x="0" y="0"/>
          <a:ext cx="0" cy="0"/>
          <a:chOff x="0" y="0"/>
          <a:chExt cx="0" cy="0"/>
        </a:xfrm>
      </p:grpSpPr>
      <p:pic>
        <p:nvPicPr>
          <p:cNvPr id="1582" name="Google Shape;1582;p166"/>
          <p:cNvPicPr preferRelativeResize="0"/>
          <p:nvPr/>
        </p:nvPicPr>
        <p:blipFill>
          <a:blip r:embed="rId3">
            <a:alphaModFix/>
          </a:blip>
          <a:stretch>
            <a:fillRect/>
          </a:stretch>
        </p:blipFill>
        <p:spPr>
          <a:xfrm>
            <a:off x="0" y="71550"/>
            <a:ext cx="6264225" cy="2555400"/>
          </a:xfrm>
          <a:prstGeom prst="rect">
            <a:avLst/>
          </a:prstGeom>
          <a:noFill/>
          <a:ln>
            <a:noFill/>
          </a:ln>
        </p:spPr>
      </p:pic>
      <p:pic>
        <p:nvPicPr>
          <p:cNvPr id="1583" name="Google Shape;1583;p166"/>
          <p:cNvPicPr preferRelativeResize="0"/>
          <p:nvPr/>
        </p:nvPicPr>
        <p:blipFill rotWithShape="1">
          <a:blip r:embed="rId4">
            <a:alphaModFix/>
          </a:blip>
          <a:srcRect b="0" l="0" r="0" t="0"/>
          <a:stretch/>
        </p:blipFill>
        <p:spPr>
          <a:xfrm>
            <a:off x="2897250" y="2626950"/>
            <a:ext cx="6046200" cy="213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7" name="Shape 1587"/>
        <p:cNvGrpSpPr/>
        <p:nvPr/>
      </p:nvGrpSpPr>
      <p:grpSpPr>
        <a:xfrm>
          <a:off x="0" y="0"/>
          <a:ext cx="0" cy="0"/>
          <a:chOff x="0" y="0"/>
          <a:chExt cx="0" cy="0"/>
        </a:xfrm>
      </p:grpSpPr>
      <p:sp>
        <p:nvSpPr>
          <p:cNvPr id="1588" name="Google Shape;1588;p167"/>
          <p:cNvSpPr txBox="1"/>
          <p:nvPr>
            <p:ph type="title"/>
          </p:nvPr>
        </p:nvSpPr>
        <p:spPr>
          <a:xfrm>
            <a:off x="192475" y="151275"/>
            <a:ext cx="42813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Stemcells</a:t>
            </a:r>
            <a:endParaRPr/>
          </a:p>
        </p:txBody>
      </p:sp>
      <p:sp>
        <p:nvSpPr>
          <p:cNvPr id="1589" name="Google Shape;1589;p167"/>
          <p:cNvSpPr txBox="1"/>
          <p:nvPr>
            <p:ph idx="1" type="body"/>
          </p:nvPr>
        </p:nvSpPr>
        <p:spPr>
          <a:xfrm>
            <a:off x="192475" y="1129000"/>
            <a:ext cx="4254600" cy="3769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venir"/>
              <a:buChar char="●"/>
            </a:pPr>
            <a:r>
              <a:rPr lang="en" sz="1200">
                <a:latin typeface="Avenir"/>
                <a:ea typeface="Avenir"/>
                <a:cs typeface="Avenir"/>
                <a:sym typeface="Avenir"/>
              </a:rPr>
              <a:t>Secured, hardened, and versioned operating system image wrapped with IaaS specific packaging</a:t>
            </a:r>
            <a:br>
              <a:rPr lang="en" sz="1200">
                <a:latin typeface="Avenir"/>
                <a:ea typeface="Avenir"/>
                <a:cs typeface="Avenir"/>
                <a:sym typeface="Avenir"/>
              </a:rPr>
            </a:br>
            <a:endParaRPr sz="1200">
              <a:latin typeface="Avenir"/>
              <a:ea typeface="Avenir"/>
              <a:cs typeface="Avenir"/>
              <a:sym typeface="Avenir"/>
            </a:endParaRPr>
          </a:p>
          <a:p>
            <a:pPr indent="-304800" lvl="0" marL="457200" rtl="0" algn="l">
              <a:spcBef>
                <a:spcPts val="0"/>
              </a:spcBef>
              <a:spcAft>
                <a:spcPts val="0"/>
              </a:spcAft>
              <a:buSzPts val="1200"/>
              <a:buFont typeface="Avenir"/>
              <a:buChar char="●"/>
            </a:pPr>
            <a:r>
              <a:rPr lang="en" sz="1200">
                <a:latin typeface="Avenir"/>
                <a:ea typeface="Avenir"/>
                <a:cs typeface="Avenir"/>
                <a:sym typeface="Avenir"/>
              </a:rPr>
              <a:t>Contains a bare minimum OS skeleton with a few common utilities pre-installed, a BOSH Agent, and a few configuration files to securely configure the OS by default</a:t>
            </a:r>
            <a:br>
              <a:rPr lang="en" sz="1200">
                <a:latin typeface="Avenir"/>
                <a:ea typeface="Avenir"/>
                <a:cs typeface="Avenir"/>
                <a:sym typeface="Avenir"/>
              </a:rPr>
            </a:br>
            <a:endParaRPr sz="1200">
              <a:latin typeface="Avenir"/>
              <a:ea typeface="Avenir"/>
              <a:cs typeface="Avenir"/>
              <a:sym typeface="Avenir"/>
            </a:endParaRPr>
          </a:p>
          <a:p>
            <a:pPr indent="-304800" lvl="0" marL="457200" rtl="0" algn="l">
              <a:spcBef>
                <a:spcPts val="0"/>
              </a:spcBef>
              <a:spcAft>
                <a:spcPts val="0"/>
              </a:spcAft>
              <a:buSzPts val="1200"/>
              <a:buFont typeface="Avenir"/>
              <a:buChar char="●"/>
            </a:pPr>
            <a:r>
              <a:rPr lang="en" sz="1200">
                <a:latin typeface="Avenir"/>
                <a:ea typeface="Avenir"/>
                <a:cs typeface="Avenir"/>
                <a:sym typeface="Avenir"/>
              </a:rPr>
              <a:t>Stemcells are Windows or Linux based</a:t>
            </a:r>
            <a:br>
              <a:rPr lang="en" sz="1200">
                <a:latin typeface="Avenir"/>
                <a:ea typeface="Avenir"/>
                <a:cs typeface="Avenir"/>
                <a:sym typeface="Avenir"/>
              </a:rPr>
            </a:br>
            <a:br>
              <a:rPr lang="en" sz="1200">
                <a:latin typeface="Avenir"/>
                <a:ea typeface="Avenir"/>
                <a:cs typeface="Avenir"/>
                <a:sym typeface="Avenir"/>
              </a:rPr>
            </a:br>
            <a:r>
              <a:rPr lang="en" sz="1200">
                <a:latin typeface="Avenir"/>
                <a:ea typeface="Avenir"/>
                <a:cs typeface="Avenir"/>
                <a:sym typeface="Avenir"/>
              </a:rPr>
              <a:t> </a:t>
            </a:r>
            <a:br>
              <a:rPr lang="en" sz="1200">
                <a:latin typeface="Avenir"/>
                <a:ea typeface="Avenir"/>
                <a:cs typeface="Avenir"/>
                <a:sym typeface="Avenir"/>
              </a:rPr>
            </a:br>
            <a:endParaRPr sz="1200">
              <a:latin typeface="Avenir"/>
              <a:ea typeface="Avenir"/>
              <a:cs typeface="Avenir"/>
              <a:sym typeface="Avenir"/>
            </a:endParaRPr>
          </a:p>
        </p:txBody>
      </p:sp>
      <p:pic>
        <p:nvPicPr>
          <p:cNvPr id="1590" name="Google Shape;1590;p167"/>
          <p:cNvPicPr preferRelativeResize="0"/>
          <p:nvPr/>
        </p:nvPicPr>
        <p:blipFill>
          <a:blip r:embed="rId3">
            <a:alphaModFix/>
          </a:blip>
          <a:stretch>
            <a:fillRect/>
          </a:stretch>
        </p:blipFill>
        <p:spPr>
          <a:xfrm>
            <a:off x="4590350" y="0"/>
            <a:ext cx="455365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94" name="Shape 1594"/>
        <p:cNvGrpSpPr/>
        <p:nvPr/>
      </p:nvGrpSpPr>
      <p:grpSpPr>
        <a:xfrm>
          <a:off x="0" y="0"/>
          <a:ext cx="0" cy="0"/>
          <a:chOff x="0" y="0"/>
          <a:chExt cx="0" cy="0"/>
        </a:xfrm>
      </p:grpSpPr>
      <p:sp>
        <p:nvSpPr>
          <p:cNvPr id="1595" name="Google Shape;1595;p168"/>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of Container Images</a:t>
            </a:r>
            <a:endParaRPr/>
          </a:p>
        </p:txBody>
      </p:sp>
      <p:pic>
        <p:nvPicPr>
          <p:cNvPr id="1596" name="Google Shape;1596;p168"/>
          <p:cNvPicPr preferRelativeResize="0"/>
          <p:nvPr/>
        </p:nvPicPr>
        <p:blipFill>
          <a:blip r:embed="rId3">
            <a:alphaModFix/>
          </a:blip>
          <a:stretch>
            <a:fillRect/>
          </a:stretch>
        </p:blipFill>
        <p:spPr>
          <a:xfrm>
            <a:off x="1342450" y="671625"/>
            <a:ext cx="6100601" cy="4326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600" name="Shape 1600"/>
        <p:cNvGrpSpPr/>
        <p:nvPr/>
      </p:nvGrpSpPr>
      <p:grpSpPr>
        <a:xfrm>
          <a:off x="0" y="0"/>
          <a:ext cx="0" cy="0"/>
          <a:chOff x="0" y="0"/>
          <a:chExt cx="0" cy="0"/>
        </a:xfrm>
      </p:grpSpPr>
      <p:sp>
        <p:nvSpPr>
          <p:cNvPr id="1601" name="Google Shape;1601;p169"/>
          <p:cNvSpPr txBox="1"/>
          <p:nvPr/>
        </p:nvSpPr>
        <p:spPr>
          <a:xfrm>
            <a:off x="192475" y="151275"/>
            <a:ext cx="86631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53E"/>
                </a:solidFill>
                <a:latin typeface="Proxima Nova"/>
                <a:ea typeface="Proxima Nova"/>
                <a:cs typeface="Proxima Nova"/>
                <a:sym typeface="Proxima Nova"/>
              </a:rPr>
              <a:t>Lifecycle Management</a:t>
            </a:r>
            <a:endParaRPr b="1" sz="2500">
              <a:solidFill>
                <a:srgbClr val="00253E"/>
              </a:solidFill>
              <a:latin typeface="Proxima Nova"/>
              <a:ea typeface="Proxima Nova"/>
              <a:cs typeface="Proxima Nova"/>
              <a:sym typeface="Proxima Nova"/>
            </a:endParaRPr>
          </a:p>
        </p:txBody>
      </p:sp>
      <p:sp>
        <p:nvSpPr>
          <p:cNvPr id="1602" name="Google Shape;1602;p169"/>
          <p:cNvSpPr/>
          <p:nvPr/>
        </p:nvSpPr>
        <p:spPr>
          <a:xfrm>
            <a:off x="3346551" y="1432322"/>
            <a:ext cx="802500" cy="545700"/>
          </a:xfrm>
          <a:prstGeom prst="rect">
            <a:avLst/>
          </a:prstGeom>
          <a:solidFill>
            <a:srgbClr val="FF99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69"/>
          <p:cNvSpPr/>
          <p:nvPr/>
        </p:nvSpPr>
        <p:spPr>
          <a:xfrm>
            <a:off x="2993500" y="2866647"/>
            <a:ext cx="1163700" cy="393900"/>
          </a:xfrm>
          <a:prstGeom prst="rect">
            <a:avLst/>
          </a:prstGeom>
          <a:solidFill>
            <a:srgbClr val="1AB19E"/>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69"/>
          <p:cNvSpPr/>
          <p:nvPr/>
        </p:nvSpPr>
        <p:spPr>
          <a:xfrm>
            <a:off x="2993500" y="3780571"/>
            <a:ext cx="1163700" cy="393900"/>
          </a:xfrm>
          <a:prstGeom prst="rect">
            <a:avLst/>
          </a:prstGeom>
          <a:solidFill>
            <a:srgbClr val="1AB19E"/>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69"/>
          <p:cNvSpPr/>
          <p:nvPr/>
        </p:nvSpPr>
        <p:spPr>
          <a:xfrm>
            <a:off x="2993500" y="2033900"/>
            <a:ext cx="1163700" cy="313200"/>
          </a:xfrm>
          <a:prstGeom prst="rect">
            <a:avLst/>
          </a:prstGeom>
          <a:solidFill>
            <a:srgbClr val="1A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69"/>
          <p:cNvSpPr/>
          <p:nvPr/>
        </p:nvSpPr>
        <p:spPr>
          <a:xfrm rot="-5400000">
            <a:off x="2689750" y="1720075"/>
            <a:ext cx="920700" cy="313200"/>
          </a:xfrm>
          <a:prstGeom prst="rect">
            <a:avLst/>
          </a:prstGeom>
          <a:solidFill>
            <a:srgbClr val="1A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69"/>
          <p:cNvSpPr/>
          <p:nvPr/>
        </p:nvSpPr>
        <p:spPr>
          <a:xfrm>
            <a:off x="2993500" y="2409913"/>
            <a:ext cx="1163700" cy="393900"/>
          </a:xfrm>
          <a:prstGeom prst="rect">
            <a:avLst/>
          </a:prstGeom>
          <a:solidFill>
            <a:srgbClr val="1AB19E"/>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69"/>
          <p:cNvSpPr txBox="1"/>
          <p:nvPr/>
        </p:nvSpPr>
        <p:spPr>
          <a:xfrm>
            <a:off x="4355601" y="1444250"/>
            <a:ext cx="16890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1AB9A5"/>
                </a:solidFill>
              </a:rPr>
              <a:t>App (Your Biz Code)</a:t>
            </a:r>
            <a:endParaRPr b="1" sz="1100">
              <a:solidFill>
                <a:srgbClr val="1AB9A5"/>
              </a:solidFill>
            </a:endParaRPr>
          </a:p>
        </p:txBody>
      </p:sp>
      <p:sp>
        <p:nvSpPr>
          <p:cNvPr id="1609" name="Google Shape;1609;p169"/>
          <p:cNvSpPr txBox="1"/>
          <p:nvPr/>
        </p:nvSpPr>
        <p:spPr>
          <a:xfrm>
            <a:off x="4355592" y="1978025"/>
            <a:ext cx="17412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1AB9A5"/>
                </a:solidFill>
              </a:rPr>
              <a:t>App dependent Libs</a:t>
            </a:r>
            <a:endParaRPr b="1" sz="1100">
              <a:solidFill>
                <a:srgbClr val="1AB9A5"/>
              </a:solidFill>
            </a:endParaRPr>
          </a:p>
        </p:txBody>
      </p:sp>
      <p:sp>
        <p:nvSpPr>
          <p:cNvPr id="1610" name="Google Shape;1610;p169"/>
          <p:cNvSpPr txBox="1"/>
          <p:nvPr/>
        </p:nvSpPr>
        <p:spPr>
          <a:xfrm>
            <a:off x="4355603" y="2435600"/>
            <a:ext cx="23508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1AB9A5"/>
                </a:solidFill>
              </a:rPr>
              <a:t>App Runtime (.Net Framework)</a:t>
            </a:r>
            <a:endParaRPr b="1" sz="1100">
              <a:solidFill>
                <a:srgbClr val="1AB9A5"/>
              </a:solidFill>
            </a:endParaRPr>
          </a:p>
        </p:txBody>
      </p:sp>
      <p:sp>
        <p:nvSpPr>
          <p:cNvPr id="1611" name="Google Shape;1611;p169"/>
          <p:cNvSpPr txBox="1"/>
          <p:nvPr/>
        </p:nvSpPr>
        <p:spPr>
          <a:xfrm>
            <a:off x="4355592" y="2866650"/>
            <a:ext cx="17412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1AB9A5"/>
                </a:solidFill>
              </a:rPr>
              <a:t>RootFS (Container)</a:t>
            </a:r>
            <a:endParaRPr b="1" sz="1100">
              <a:solidFill>
                <a:srgbClr val="1AB9A5"/>
              </a:solidFill>
            </a:endParaRPr>
          </a:p>
        </p:txBody>
      </p:sp>
      <p:sp>
        <p:nvSpPr>
          <p:cNvPr id="1612" name="Google Shape;1612;p169"/>
          <p:cNvSpPr txBox="1"/>
          <p:nvPr/>
        </p:nvSpPr>
        <p:spPr>
          <a:xfrm>
            <a:off x="4355592" y="3807575"/>
            <a:ext cx="17412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1AB9A5"/>
                </a:solidFill>
              </a:rPr>
              <a:t>Virtual Machine</a:t>
            </a:r>
            <a:endParaRPr b="1" sz="1100">
              <a:solidFill>
                <a:srgbClr val="1AB9A5"/>
              </a:solidFill>
            </a:endParaRPr>
          </a:p>
        </p:txBody>
      </p:sp>
      <p:cxnSp>
        <p:nvCxnSpPr>
          <p:cNvPr id="1613" name="Google Shape;1613;p169"/>
          <p:cNvCxnSpPr/>
          <p:nvPr/>
        </p:nvCxnSpPr>
        <p:spPr>
          <a:xfrm>
            <a:off x="4149050" y="1628947"/>
            <a:ext cx="256800" cy="0"/>
          </a:xfrm>
          <a:prstGeom prst="straightConnector1">
            <a:avLst/>
          </a:prstGeom>
          <a:noFill/>
          <a:ln cap="flat" cmpd="sng" w="9525">
            <a:solidFill>
              <a:srgbClr val="999999"/>
            </a:solidFill>
            <a:prstDash val="solid"/>
            <a:round/>
            <a:headEnd len="med" w="med" type="none"/>
            <a:tailEnd len="med" w="med" type="none"/>
          </a:ln>
        </p:spPr>
      </p:cxnSp>
      <p:cxnSp>
        <p:nvCxnSpPr>
          <p:cNvPr id="1614" name="Google Shape;1614;p169"/>
          <p:cNvCxnSpPr/>
          <p:nvPr/>
        </p:nvCxnSpPr>
        <p:spPr>
          <a:xfrm>
            <a:off x="4149050" y="3977525"/>
            <a:ext cx="256800" cy="0"/>
          </a:xfrm>
          <a:prstGeom prst="straightConnector1">
            <a:avLst/>
          </a:prstGeom>
          <a:noFill/>
          <a:ln cap="flat" cmpd="sng" w="9525">
            <a:solidFill>
              <a:srgbClr val="999999"/>
            </a:solidFill>
            <a:prstDash val="solid"/>
            <a:round/>
            <a:headEnd len="med" w="med" type="none"/>
            <a:tailEnd len="med" w="med" type="none"/>
          </a:ln>
        </p:spPr>
      </p:cxnSp>
      <p:cxnSp>
        <p:nvCxnSpPr>
          <p:cNvPr id="1615" name="Google Shape;1615;p169"/>
          <p:cNvCxnSpPr/>
          <p:nvPr/>
        </p:nvCxnSpPr>
        <p:spPr>
          <a:xfrm>
            <a:off x="4157200" y="2190500"/>
            <a:ext cx="256800" cy="0"/>
          </a:xfrm>
          <a:prstGeom prst="straightConnector1">
            <a:avLst/>
          </a:prstGeom>
          <a:noFill/>
          <a:ln cap="flat" cmpd="sng" w="9525">
            <a:solidFill>
              <a:srgbClr val="999999"/>
            </a:solidFill>
            <a:prstDash val="solid"/>
            <a:round/>
            <a:headEnd len="med" w="med" type="none"/>
            <a:tailEnd len="med" w="med" type="none"/>
          </a:ln>
        </p:spPr>
      </p:cxnSp>
      <p:cxnSp>
        <p:nvCxnSpPr>
          <p:cNvPr id="1616" name="Google Shape;1616;p169"/>
          <p:cNvCxnSpPr/>
          <p:nvPr/>
        </p:nvCxnSpPr>
        <p:spPr>
          <a:xfrm>
            <a:off x="4165151" y="2643800"/>
            <a:ext cx="256800" cy="0"/>
          </a:xfrm>
          <a:prstGeom prst="straightConnector1">
            <a:avLst/>
          </a:prstGeom>
          <a:noFill/>
          <a:ln cap="flat" cmpd="sng" w="9525">
            <a:solidFill>
              <a:srgbClr val="999999"/>
            </a:solidFill>
            <a:prstDash val="solid"/>
            <a:round/>
            <a:headEnd len="med" w="med" type="none"/>
            <a:tailEnd len="med" w="med" type="none"/>
          </a:ln>
        </p:spPr>
      </p:cxnSp>
      <p:cxnSp>
        <p:nvCxnSpPr>
          <p:cNvPr id="1617" name="Google Shape;1617;p169"/>
          <p:cNvCxnSpPr/>
          <p:nvPr/>
        </p:nvCxnSpPr>
        <p:spPr>
          <a:xfrm>
            <a:off x="4149050" y="3079700"/>
            <a:ext cx="256800" cy="0"/>
          </a:xfrm>
          <a:prstGeom prst="straightConnector1">
            <a:avLst/>
          </a:prstGeom>
          <a:noFill/>
          <a:ln cap="flat" cmpd="sng" w="9525">
            <a:solidFill>
              <a:srgbClr val="999999"/>
            </a:solidFill>
            <a:prstDash val="solid"/>
            <a:round/>
            <a:headEnd len="med" w="med" type="none"/>
            <a:tailEnd len="med" w="med" type="none"/>
          </a:ln>
        </p:spPr>
      </p:cxnSp>
      <p:sp>
        <p:nvSpPr>
          <p:cNvPr id="1618" name="Google Shape;1618;p169"/>
          <p:cNvSpPr txBox="1"/>
          <p:nvPr/>
        </p:nvSpPr>
        <p:spPr>
          <a:xfrm>
            <a:off x="2416150" y="4105075"/>
            <a:ext cx="2318400" cy="4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AB9A5"/>
                </a:solidFill>
                <a:latin typeface="Proxima Nova"/>
                <a:ea typeface="Proxima Nova"/>
                <a:cs typeface="Proxima Nova"/>
                <a:sym typeface="Proxima Nova"/>
              </a:rPr>
              <a:t>Pivotal Cloud Foundry</a:t>
            </a:r>
            <a:endParaRPr b="1">
              <a:solidFill>
                <a:srgbClr val="999999"/>
              </a:solidFill>
              <a:latin typeface="Proxima Nova"/>
              <a:ea typeface="Proxima Nova"/>
              <a:cs typeface="Proxima Nova"/>
              <a:sym typeface="Proxima Nova"/>
            </a:endParaRPr>
          </a:p>
        </p:txBody>
      </p:sp>
      <p:sp>
        <p:nvSpPr>
          <p:cNvPr id="1619" name="Google Shape;1619;p169"/>
          <p:cNvSpPr/>
          <p:nvPr/>
        </p:nvSpPr>
        <p:spPr>
          <a:xfrm>
            <a:off x="2470025" y="856221"/>
            <a:ext cx="1163700" cy="393900"/>
          </a:xfrm>
          <a:prstGeom prst="rect">
            <a:avLst/>
          </a:prstGeom>
          <a:solidFill>
            <a:srgbClr val="1AB19E"/>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Pivotal</a:t>
            </a:r>
            <a:endParaRPr>
              <a:solidFill>
                <a:srgbClr val="FFFFFF"/>
              </a:solidFill>
            </a:endParaRPr>
          </a:p>
        </p:txBody>
      </p:sp>
      <p:sp>
        <p:nvSpPr>
          <p:cNvPr id="1620" name="Google Shape;1620;p169"/>
          <p:cNvSpPr/>
          <p:nvPr/>
        </p:nvSpPr>
        <p:spPr>
          <a:xfrm>
            <a:off x="3771800" y="847110"/>
            <a:ext cx="1163700" cy="393900"/>
          </a:xfrm>
          <a:prstGeom prst="rect">
            <a:avLst/>
          </a:prstGeom>
          <a:solidFill>
            <a:srgbClr val="FF99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Customer</a:t>
            </a:r>
            <a:endParaRPr>
              <a:solidFill>
                <a:srgbClr val="FFFFFF"/>
              </a:solidFill>
            </a:endParaRPr>
          </a:p>
        </p:txBody>
      </p:sp>
      <p:sp>
        <p:nvSpPr>
          <p:cNvPr id="1621" name="Google Shape;1621;p169"/>
          <p:cNvSpPr/>
          <p:nvPr/>
        </p:nvSpPr>
        <p:spPr>
          <a:xfrm>
            <a:off x="2993500" y="3323371"/>
            <a:ext cx="1163700" cy="393900"/>
          </a:xfrm>
          <a:prstGeom prst="rect">
            <a:avLst/>
          </a:prstGeom>
          <a:solidFill>
            <a:srgbClr val="1AB19E"/>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2" name="Google Shape;1622;p169"/>
          <p:cNvCxnSpPr/>
          <p:nvPr/>
        </p:nvCxnSpPr>
        <p:spPr>
          <a:xfrm>
            <a:off x="4165150" y="3580425"/>
            <a:ext cx="256800" cy="0"/>
          </a:xfrm>
          <a:prstGeom prst="straightConnector1">
            <a:avLst/>
          </a:prstGeom>
          <a:noFill/>
          <a:ln cap="flat" cmpd="sng" w="9525">
            <a:solidFill>
              <a:srgbClr val="999999"/>
            </a:solidFill>
            <a:prstDash val="solid"/>
            <a:round/>
            <a:headEnd len="med" w="med" type="none"/>
            <a:tailEnd len="med" w="med" type="none"/>
          </a:ln>
        </p:spPr>
      </p:cxnSp>
      <p:sp>
        <p:nvSpPr>
          <p:cNvPr id="1623" name="Google Shape;1623;p169"/>
          <p:cNvSpPr txBox="1"/>
          <p:nvPr/>
        </p:nvSpPr>
        <p:spPr>
          <a:xfrm>
            <a:off x="4355592" y="3310875"/>
            <a:ext cx="1741200" cy="5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1AB9A5"/>
                </a:solidFill>
              </a:rPr>
              <a:t>Container Orchestrator</a:t>
            </a:r>
            <a:endParaRPr b="1" sz="1100">
              <a:solidFill>
                <a:srgbClr val="1AB9A5"/>
              </a:solidFill>
            </a:endParaRPr>
          </a:p>
        </p:txBody>
      </p:sp>
      <p:sp>
        <p:nvSpPr>
          <p:cNvPr id="1624" name="Google Shape;1624;p169"/>
          <p:cNvSpPr txBox="1"/>
          <p:nvPr/>
        </p:nvSpPr>
        <p:spPr>
          <a:xfrm>
            <a:off x="1572925" y="4490950"/>
            <a:ext cx="3960600" cy="5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BOSH + Buildpacks</a:t>
            </a:r>
            <a:endParaRPr b="1"/>
          </a:p>
        </p:txBody>
      </p:sp>
      <p:sp>
        <p:nvSpPr>
          <p:cNvPr id="1625" name="Google Shape;1625;p169"/>
          <p:cNvSpPr txBox="1"/>
          <p:nvPr/>
        </p:nvSpPr>
        <p:spPr>
          <a:xfrm>
            <a:off x="5117600" y="807225"/>
            <a:ext cx="1588800" cy="4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Updates Managed By</a:t>
            </a:r>
            <a:endParaRPr b="1"/>
          </a:p>
        </p:txBody>
      </p:sp>
      <p:sp>
        <p:nvSpPr>
          <p:cNvPr id="1626" name="Google Shape;1626;p169"/>
          <p:cNvSpPr/>
          <p:nvPr/>
        </p:nvSpPr>
        <p:spPr>
          <a:xfrm flipH="1">
            <a:off x="5033850" y="974725"/>
            <a:ext cx="256800" cy="156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